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311" r:id="rId31"/>
    <p:sldId id="312" r:id="rId32"/>
    <p:sldId id="313" r:id="rId33"/>
    <p:sldId id="314" r:id="rId34"/>
    <p:sldId id="315" r:id="rId35"/>
    <p:sldId id="316" r:id="rId36"/>
    <p:sldId id="317" r:id="rId37"/>
    <p:sldId id="318" r:id="rId38"/>
    <p:sldId id="300" r:id="rId39"/>
    <p:sldId id="301" r:id="rId40"/>
    <p:sldId id="302" r:id="rId41"/>
    <p:sldId id="303" r:id="rId42"/>
    <p:sldId id="304" r:id="rId43"/>
    <p:sldId id="305" r:id="rId44"/>
    <p:sldId id="306" r:id="rId45"/>
    <p:sldId id="307" r:id="rId46"/>
    <p:sldId id="308" r:id="rId47"/>
    <p:sldId id="309" r:id="rId48"/>
    <p:sldId id="310" r:id="rId49"/>
    <p:sldId id="286" r:id="rId50"/>
    <p:sldId id="287" r:id="rId51"/>
    <p:sldId id="288" r:id="rId52"/>
    <p:sldId id="289" r:id="rId53"/>
    <p:sldId id="292" r:id="rId54"/>
    <p:sldId id="290" r:id="rId55"/>
    <p:sldId id="293" r:id="rId56"/>
    <p:sldId id="294" r:id="rId57"/>
    <p:sldId id="295" r:id="rId58"/>
    <p:sldId id="296" r:id="rId59"/>
    <p:sldId id="297" r:id="rId60"/>
    <p:sldId id="298" r:id="rId61"/>
    <p:sldId id="299" r:id="rId6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7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B1A3D1-B92B-4576-A51D-3F386BCBF87D}" type="datetimeFigureOut">
              <a:rPr lang="pt-BR" smtClean="0"/>
              <a:pPr/>
              <a:t>21/10/2008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1A1AFF4-4870-45ED-970E-75B2D4B09774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414854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Minicurso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Adobe Flash CS3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Introdução</a:t>
            </a:r>
            <a:r>
              <a:rPr lang="en-US" dirty="0" smtClean="0"/>
              <a:t/>
            </a:r>
            <a:br>
              <a:rPr lang="en-US" dirty="0" smtClean="0"/>
            </a:br>
            <a:endParaRPr lang="pt-BR" dirty="0"/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14612" y="2285992"/>
            <a:ext cx="2214578" cy="4143404"/>
          </a:xfrm>
        </p:spPr>
        <p:txBody>
          <a:bodyPr anchor="t">
            <a:noAutofit/>
          </a:bodyPr>
          <a:lstStyle/>
          <a:p>
            <a:pPr algn="l"/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pam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lupa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cor</a:t>
            </a:r>
            <a:r>
              <a:rPr lang="en-US" sz="1800" b="0" dirty="0" smtClean="0">
                <a:effectLst/>
              </a:rPr>
              <a:t> do </a:t>
            </a:r>
            <a:r>
              <a:rPr lang="en-US" sz="1800" b="0" dirty="0" err="1" smtClean="0">
                <a:effectLst/>
              </a:rPr>
              <a:t>contorno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cor</a:t>
            </a:r>
            <a:r>
              <a:rPr lang="en-US" sz="1800" b="0" dirty="0" smtClean="0">
                <a:effectLst/>
              </a:rPr>
              <a:t> do </a:t>
            </a:r>
            <a:r>
              <a:rPr lang="en-US" sz="1800" b="0" dirty="0" err="1" smtClean="0">
                <a:effectLst/>
              </a:rPr>
              <a:t>preenchimento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preto</a:t>
            </a:r>
            <a:r>
              <a:rPr lang="en-US" sz="1800" b="0" dirty="0" smtClean="0">
                <a:effectLst/>
              </a:rPr>
              <a:t>/</a:t>
            </a:r>
            <a:r>
              <a:rPr lang="en-US" sz="1800" b="0" dirty="0" err="1" smtClean="0">
                <a:effectLst/>
              </a:rPr>
              <a:t>branco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inverter cores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sem</a:t>
            </a:r>
            <a:r>
              <a:rPr lang="en-US" sz="1800" b="0" dirty="0" smtClean="0">
                <a:effectLst/>
              </a:rPr>
              <a:t> cores</a:t>
            </a:r>
            <a:br>
              <a:rPr lang="en-US" sz="1800" b="0" dirty="0" smtClean="0">
                <a:effectLst/>
              </a:rPr>
            </a:b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Criações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Gráficas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4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27679" y="2428868"/>
            <a:ext cx="226780" cy="42386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7424627" y="2850724"/>
            <a:ext cx="1790843" cy="3013257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Ferramentas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edição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seleção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Visualização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 cores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3" name="Chave direita 32"/>
          <p:cNvSpPr/>
          <p:nvPr/>
        </p:nvSpPr>
        <p:spPr>
          <a:xfrm>
            <a:off x="7126153" y="2609663"/>
            <a:ext cx="179084" cy="66291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Chave direita 34"/>
          <p:cNvSpPr/>
          <p:nvPr/>
        </p:nvSpPr>
        <p:spPr>
          <a:xfrm>
            <a:off x="7126153" y="4899738"/>
            <a:ext cx="179084" cy="120530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7" name="Chave esquerda 36"/>
          <p:cNvSpPr/>
          <p:nvPr/>
        </p:nvSpPr>
        <p:spPr>
          <a:xfrm>
            <a:off x="6588900" y="3272580"/>
            <a:ext cx="119390" cy="162715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8" name="Chave esquerda 37"/>
          <p:cNvSpPr/>
          <p:nvPr/>
        </p:nvSpPr>
        <p:spPr>
          <a:xfrm>
            <a:off x="6588900" y="6105041"/>
            <a:ext cx="119390" cy="54238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295516"/>
            <a:ext cx="2143140" cy="414340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Barra de ferramentas: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seleção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subseleção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transformação livre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recorte livre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caneta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texto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linha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retângulo/ovais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lápis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pincel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contorno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preenchimento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conta-gotas</a:t>
            </a:r>
            <a:b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 borracha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2" name="Título 1"/>
          <p:cNvSpPr txBox="1">
            <a:spLocks/>
          </p:cNvSpPr>
          <p:nvPr/>
        </p:nvSpPr>
        <p:spPr>
          <a:xfrm>
            <a:off x="4714876" y="3786190"/>
            <a:ext cx="1790843" cy="264320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Ferramentas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desenho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adicionais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1472" y="3643314"/>
            <a:ext cx="8143932" cy="2786082"/>
          </a:xfrm>
        </p:spPr>
        <p:txBody>
          <a:bodyPr anchor="t">
            <a:noAutofit/>
          </a:bodyPr>
          <a:lstStyle/>
          <a:p>
            <a:pPr algn="l"/>
            <a:r>
              <a:rPr lang="en-US" sz="1800" b="0" dirty="0" err="1" smtClean="0">
                <a:effectLst/>
              </a:rPr>
              <a:t>Ordem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Empilhamento</a:t>
            </a:r>
            <a:r>
              <a:rPr lang="en-US" sz="1800" b="0" dirty="0" smtClean="0">
                <a:effectLst/>
              </a:rPr>
              <a:t>:</a:t>
            </a:r>
            <a:br>
              <a:rPr lang="en-US" sz="1800" b="0" dirty="0" smtClean="0">
                <a:effectLst/>
              </a:rPr>
            </a:br>
            <a:r>
              <a:rPr lang="en-US" sz="1800" b="0" dirty="0" err="1" smtClean="0">
                <a:effectLst/>
              </a:rPr>
              <a:t>Uma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vez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que</a:t>
            </a:r>
            <a:r>
              <a:rPr lang="en-US" sz="1800" b="0" dirty="0" smtClean="0">
                <a:effectLst/>
              </a:rPr>
              <a:t> se </a:t>
            </a:r>
            <a:r>
              <a:rPr lang="en-US" sz="1800" b="0" dirty="0" err="1" smtClean="0">
                <a:effectLst/>
              </a:rPr>
              <a:t>tenha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vários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elementos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podemos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alterar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ordem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em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que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eles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aparecem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trazendo-os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frente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ou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mandando-os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trás</a:t>
            </a:r>
            <a:r>
              <a:rPr lang="en-US" sz="1800" b="0" dirty="0" smtClean="0">
                <a:effectLst/>
              </a:rPr>
              <a:t>. Para </a:t>
            </a:r>
            <a:r>
              <a:rPr lang="en-US" sz="1800" b="0" dirty="0" err="1" smtClean="0">
                <a:effectLst/>
              </a:rPr>
              <a:t>alterar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ordem</a:t>
            </a:r>
            <a:r>
              <a:rPr lang="en-US" sz="1800" b="0" dirty="0" smtClean="0">
                <a:effectLst/>
              </a:rPr>
              <a:t>, clique no(s) </a:t>
            </a:r>
            <a:r>
              <a:rPr lang="en-US" sz="1800" b="0" dirty="0" err="1" smtClean="0">
                <a:effectLst/>
              </a:rPr>
              <a:t>elemento</a:t>
            </a:r>
            <a:r>
              <a:rPr lang="en-US" sz="1800" b="0" dirty="0" smtClean="0">
                <a:effectLst/>
              </a:rPr>
              <a:t>(s) </a:t>
            </a:r>
            <a:r>
              <a:rPr lang="en-US" sz="1800" b="0" dirty="0" err="1" smtClean="0">
                <a:effectLst/>
              </a:rPr>
              <a:t>que</a:t>
            </a:r>
            <a:r>
              <a:rPr lang="en-US" sz="1800" b="0" dirty="0" smtClean="0">
                <a:effectLst/>
              </a:rPr>
              <a:t> se </a:t>
            </a:r>
            <a:r>
              <a:rPr lang="en-US" sz="1800" b="0" dirty="0" err="1" smtClean="0">
                <a:effectLst/>
              </a:rPr>
              <a:t>deseja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trabalhar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em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seguida</a:t>
            </a:r>
            <a:r>
              <a:rPr lang="en-US" sz="1800" b="0" dirty="0" smtClean="0">
                <a:effectLst/>
              </a:rPr>
              <a:t>: Modify -&gt; Arrange + 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Bring to Front – </a:t>
            </a:r>
            <a:r>
              <a:rPr lang="en-US" sz="1800" b="0" dirty="0" err="1" smtClean="0">
                <a:effectLst/>
              </a:rPr>
              <a:t>trás</a:t>
            </a:r>
            <a:r>
              <a:rPr lang="en-US" sz="1800" b="0" dirty="0" smtClean="0">
                <a:effectLst/>
              </a:rPr>
              <a:t> o </a:t>
            </a:r>
            <a:r>
              <a:rPr lang="en-US" sz="1800" b="0" dirty="0" err="1" smtClean="0">
                <a:effectLst/>
              </a:rPr>
              <a:t>elemento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frente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todos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outros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Bring Forward – </a:t>
            </a:r>
            <a:r>
              <a:rPr lang="en-US" sz="1800" b="0" dirty="0" err="1" smtClean="0">
                <a:effectLst/>
              </a:rPr>
              <a:t>trás</a:t>
            </a:r>
            <a:r>
              <a:rPr lang="en-US" sz="1800" b="0" dirty="0" smtClean="0">
                <a:effectLst/>
              </a:rPr>
              <a:t> o </a:t>
            </a:r>
            <a:r>
              <a:rPr lang="en-US" sz="1800" b="0" dirty="0" err="1" smtClean="0">
                <a:effectLst/>
              </a:rPr>
              <a:t>elemento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uma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posição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acima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Send Backward – </a:t>
            </a:r>
            <a:r>
              <a:rPr lang="en-US" sz="1800" b="0" dirty="0" err="1" smtClean="0">
                <a:effectLst/>
              </a:rPr>
              <a:t>manda</a:t>
            </a:r>
            <a:r>
              <a:rPr lang="en-US" sz="1800" b="0" dirty="0" smtClean="0">
                <a:effectLst/>
              </a:rPr>
              <a:t> o </a:t>
            </a:r>
            <a:r>
              <a:rPr lang="en-US" sz="1800" b="0" dirty="0" err="1" smtClean="0">
                <a:effectLst/>
              </a:rPr>
              <a:t>elemento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uma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posição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abaixo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Send to Back – </a:t>
            </a:r>
            <a:r>
              <a:rPr lang="en-US" sz="1800" b="0" dirty="0" err="1" smtClean="0">
                <a:effectLst/>
              </a:rPr>
              <a:t>manda</a:t>
            </a:r>
            <a:r>
              <a:rPr lang="en-US" sz="1800" b="0" dirty="0" smtClean="0">
                <a:effectLst/>
              </a:rPr>
              <a:t> o </a:t>
            </a:r>
            <a:r>
              <a:rPr lang="en-US" sz="1800" b="0" dirty="0" err="1" smtClean="0">
                <a:effectLst/>
              </a:rPr>
              <a:t>elemento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baixo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todos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outros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Lock – </a:t>
            </a:r>
            <a:r>
              <a:rPr lang="en-US" sz="1800" b="0" dirty="0" err="1" smtClean="0">
                <a:effectLst/>
              </a:rPr>
              <a:t>trava</a:t>
            </a:r>
            <a:r>
              <a:rPr lang="en-US" sz="1800" b="0" dirty="0" smtClean="0">
                <a:effectLst/>
              </a:rPr>
              <a:t> o </a:t>
            </a:r>
            <a:r>
              <a:rPr lang="en-US" sz="1800" b="0" dirty="0" err="1" smtClean="0">
                <a:effectLst/>
              </a:rPr>
              <a:t>elemento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Unlock All – </a:t>
            </a:r>
            <a:r>
              <a:rPr lang="en-US" sz="1800" b="0" dirty="0" err="1" smtClean="0">
                <a:effectLst/>
              </a:rPr>
              <a:t>destrava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todos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elementos</a:t>
            </a: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Organizações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150019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Certas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vezes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queremos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trabalhar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vários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elementos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dispostos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uns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sobre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perder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suas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informações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Para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casos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agrupar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elementos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Para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agrupar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selecione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elementos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que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serão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agrupados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em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seguida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[Modify -&gt; Group]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[Ctrl + G]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1472" y="4643446"/>
            <a:ext cx="8143932" cy="1285884"/>
          </a:xfrm>
        </p:spPr>
        <p:txBody>
          <a:bodyPr anchor="t">
            <a:noAutofit/>
          </a:bodyPr>
          <a:lstStyle/>
          <a:p>
            <a:pPr algn="l"/>
            <a:r>
              <a:rPr lang="en-US" sz="1800" b="0" dirty="0" err="1" smtClean="0">
                <a:effectLst/>
              </a:rPr>
              <a:t>Camadas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err="1" smtClean="0">
                <a:effectLst/>
              </a:rPr>
              <a:t>Apesar</a:t>
            </a:r>
            <a:r>
              <a:rPr lang="en-US" sz="1800" b="0" dirty="0" smtClean="0">
                <a:effectLst/>
              </a:rPr>
              <a:t> das </a:t>
            </a:r>
            <a:r>
              <a:rPr lang="en-US" sz="1800" b="0" dirty="0" err="1" smtClean="0">
                <a:effectLst/>
              </a:rPr>
              <a:t>facilidades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organização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propiciadas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pela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opção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agrupagem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em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muitos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casos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ainda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não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será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eficiente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gerência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organização</a:t>
            </a:r>
            <a:r>
              <a:rPr lang="en-US" sz="1800" b="0" dirty="0" smtClean="0">
                <a:effectLst/>
              </a:rPr>
              <a:t>. Para resolver </a:t>
            </a:r>
            <a:r>
              <a:rPr lang="en-US" sz="1800" b="0" dirty="0" err="1" smtClean="0">
                <a:effectLst/>
              </a:rPr>
              <a:t>isso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trabalha</a:t>
            </a:r>
            <a:r>
              <a:rPr lang="en-US" sz="1800" b="0" dirty="0" smtClean="0">
                <a:effectLst/>
              </a:rPr>
              <a:t>-se </a:t>
            </a:r>
            <a:r>
              <a:rPr lang="en-US" sz="1800" b="0" dirty="0" err="1" smtClean="0">
                <a:effectLst/>
              </a:rPr>
              <a:t>também</a:t>
            </a:r>
            <a:r>
              <a:rPr lang="en-US" sz="1800" b="0" dirty="0" smtClean="0">
                <a:effectLst/>
              </a:rPr>
              <a:t> com as </a:t>
            </a:r>
            <a:r>
              <a:rPr lang="en-US" sz="1800" b="0" dirty="0" err="1" smtClean="0">
                <a:effectLst/>
              </a:rPr>
              <a:t>Camadas</a:t>
            </a:r>
            <a:r>
              <a:rPr lang="en-US" sz="1800" b="0" dirty="0" smtClean="0">
                <a:effectLst/>
              </a:rPr>
              <a:t>.</a:t>
            </a:r>
            <a:br>
              <a:rPr lang="en-US" sz="1800" b="0" dirty="0" smtClean="0">
                <a:effectLst/>
              </a:rPr>
            </a:b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Organizações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150019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Também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possível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combinar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elementos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Escolhendo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[Modify -&gt; Combine Objects],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selecionar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Union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único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é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resultado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união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selecionados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Intersect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único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é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resultado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intersecção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selecionados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Punch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é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resultado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perfuração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acima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faz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baixo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Crop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Semelhante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intersect,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aplicação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3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elementos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71472" y="5429264"/>
            <a:ext cx="8143932" cy="285752"/>
          </a:xfrm>
        </p:spPr>
        <p:txBody>
          <a:bodyPr anchor="t">
            <a:noAutofit/>
          </a:bodyPr>
          <a:lstStyle/>
          <a:p>
            <a:pPr algn="l"/>
            <a:r>
              <a:rPr lang="en-US" sz="1800" b="0" dirty="0" smtClean="0">
                <a:effectLst/>
              </a:rPr>
              <a:t>As </a:t>
            </a:r>
            <a:r>
              <a:rPr lang="en-US" sz="1800" b="0" dirty="0" err="1" smtClean="0">
                <a:effectLst/>
              </a:rPr>
              <a:t>camadas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podem</a:t>
            </a:r>
            <a:r>
              <a:rPr lang="en-US" sz="1800" b="0" dirty="0" smtClean="0">
                <a:effectLst/>
              </a:rPr>
              <a:t> ser </a:t>
            </a:r>
            <a:r>
              <a:rPr lang="en-US" sz="1800" b="0" dirty="0" err="1" smtClean="0">
                <a:effectLst/>
              </a:rPr>
              <a:t>analogamente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comparadas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folhas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acetato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cada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uma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sobreposta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sobre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outra</a:t>
            </a:r>
            <a:r>
              <a:rPr lang="en-US" sz="1800" b="0" dirty="0" smtClean="0">
                <a:effectLst/>
              </a:rPr>
              <a:t>, com </a:t>
            </a:r>
            <a:r>
              <a:rPr lang="en-US" sz="1800" b="0" dirty="0" err="1" smtClean="0">
                <a:effectLst/>
              </a:rPr>
              <a:t>seus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próprios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desenhos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características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que</a:t>
            </a:r>
            <a:r>
              <a:rPr lang="en-US" sz="1800" b="0" dirty="0" smtClean="0">
                <a:effectLst/>
              </a:rPr>
              <a:t>, no final, </a:t>
            </a:r>
            <a:r>
              <a:rPr lang="en-US" sz="1800" b="0" dirty="0" err="1" smtClean="0">
                <a:effectLst/>
              </a:rPr>
              <a:t>são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juntadas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fim</a:t>
            </a:r>
            <a:r>
              <a:rPr lang="en-US" sz="1800" b="0" dirty="0" smtClean="0">
                <a:effectLst/>
              </a:rPr>
              <a:t> de se </a:t>
            </a:r>
            <a:r>
              <a:rPr lang="en-US" sz="1800" b="0" dirty="0" err="1" smtClean="0">
                <a:effectLst/>
              </a:rPr>
              <a:t>formar</a:t>
            </a:r>
            <a:r>
              <a:rPr lang="en-US" sz="1800" b="0" dirty="0" smtClean="0">
                <a:effectLst/>
              </a:rPr>
              <a:t> o </a:t>
            </a:r>
            <a:r>
              <a:rPr lang="en-US" sz="1800" b="0" dirty="0" err="1" smtClean="0">
                <a:effectLst/>
              </a:rPr>
              <a:t>desenho</a:t>
            </a:r>
            <a:r>
              <a:rPr lang="en-US" sz="1800" b="0" dirty="0" smtClean="0">
                <a:effectLst/>
              </a:rPr>
              <a:t>.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Organizações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Estrutura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camadas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…</a:t>
            </a: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500306"/>
            <a:ext cx="7072330" cy="2575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Organizações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Outras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funcionalidades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organização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Propriedade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camadas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(com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botão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direito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clique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camada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depois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propriedades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Distribuição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camadas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(Break Apart / Distribute to Layers)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Grade (View -&gt; Grid -&gt; Edit Grid)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Réguas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(View -&gt; Rulers)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Guias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clicar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régua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arrastar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palco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Snap Align (View -&gt; Snapping -&gt; Snap Align)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6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sequência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função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tempo,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ilusão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configurar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quantidade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frames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passam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segundo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também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outras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características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tamanho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palco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[Modify -&gt;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Documment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214686"/>
            <a:ext cx="35337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6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frame do Flash: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571744"/>
            <a:ext cx="1008555" cy="3657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1714480" y="2714620"/>
            <a:ext cx="500066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Azul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frame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transições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tween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movies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1714480" y="3143248"/>
            <a:ext cx="500066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Verde – frame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transições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shape movies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1714480" y="3571876"/>
            <a:ext cx="500066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indica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fim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sequência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1714480" y="4071942"/>
            <a:ext cx="500066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circulo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indica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keyframe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Título 1"/>
          <p:cNvSpPr txBox="1">
            <a:spLocks/>
          </p:cNvSpPr>
          <p:nvPr/>
        </p:nvSpPr>
        <p:spPr>
          <a:xfrm>
            <a:off x="1714480" y="4500570"/>
            <a:ext cx="500066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 um ‘a’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indica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presença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actionscript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ítulo 1"/>
          <p:cNvSpPr txBox="1">
            <a:spLocks/>
          </p:cNvSpPr>
          <p:nvPr/>
        </p:nvSpPr>
        <p:spPr>
          <a:xfrm>
            <a:off x="1714480" y="4929198"/>
            <a:ext cx="714380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Cinza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um ‘a’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presença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shapes +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actionscript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Título 1"/>
          <p:cNvSpPr txBox="1">
            <a:spLocks/>
          </p:cNvSpPr>
          <p:nvPr/>
        </p:nvSpPr>
        <p:spPr>
          <a:xfrm>
            <a:off x="1714480" y="5357826"/>
            <a:ext cx="500066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Cinza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presença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shapes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Título 1"/>
          <p:cNvSpPr txBox="1">
            <a:spLocks/>
          </p:cNvSpPr>
          <p:nvPr/>
        </p:nvSpPr>
        <p:spPr>
          <a:xfrm>
            <a:off x="1714480" y="5786454"/>
            <a:ext cx="500066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Frame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usados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6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flash: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define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parte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seus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próprios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sequência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Interpolado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movieclips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tweens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especifica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primeiro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último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frame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deixa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flash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calcular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automaticamente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movieclips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filtros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shape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tweens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especifica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primeiro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último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frame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deixa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flash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calcular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automaticamente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shapes.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6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Onion Skin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melhor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visualização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onion-skin. Tal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técnica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mostra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todos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diferentes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opacidades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facilitando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entendimento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500438"/>
            <a:ext cx="52673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Conector reto 17"/>
          <p:cNvCxnSpPr/>
          <p:nvPr/>
        </p:nvCxnSpPr>
        <p:spPr>
          <a:xfrm rot="16200000" flipH="1">
            <a:off x="2786050" y="5214950"/>
            <a:ext cx="928694" cy="21431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to 19"/>
          <p:cNvCxnSpPr/>
          <p:nvPr/>
        </p:nvCxnSpPr>
        <p:spPr>
          <a:xfrm>
            <a:off x="3357554" y="5786454"/>
            <a:ext cx="107157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2857488" y="4857760"/>
            <a:ext cx="71438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ítulo 1"/>
          <p:cNvSpPr txBox="1">
            <a:spLocks/>
          </p:cNvSpPr>
          <p:nvPr/>
        </p:nvSpPr>
        <p:spPr>
          <a:xfrm>
            <a:off x="4500562" y="5643578"/>
            <a:ext cx="31432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Ativação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onion skin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7127113" y="3850480"/>
            <a:ext cx="2081209" cy="109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Interpolações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ítulo 1"/>
          <p:cNvSpPr txBox="1">
            <a:spLocks/>
          </p:cNvSpPr>
          <p:nvPr/>
        </p:nvSpPr>
        <p:spPr>
          <a:xfrm>
            <a:off x="580996" y="2000240"/>
            <a:ext cx="8062970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estúdios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o principal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artista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costumava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todos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das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animações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Geralmente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criava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pontos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mais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importantes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sua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equipe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desenhava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demais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necessários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 Flash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pode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trabalhar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maneira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semelhante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Com 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objetivo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melhorar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produtividade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facilitar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trabalho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técnica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interpolação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definindo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pontos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chaves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deixando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Flash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demais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menos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importantes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Passos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atribuindo-lhe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nome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registro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Especificar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inserir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no frame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inicial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colocando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nele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criado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Especificar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frame final,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criando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keyframe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nele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colocando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nele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sua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modificação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significativa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Transforma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sequência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envolvida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interpolação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2752716" cy="4071966"/>
          </a:xfrm>
        </p:spPr>
        <p:txBody>
          <a:bodyPr>
            <a:noAutofit/>
          </a:bodyPr>
          <a:lstStyle/>
          <a:p>
            <a:pPr algn="l"/>
            <a:r>
              <a:rPr lang="en-US" sz="1800" b="0" dirty="0" smtClean="0">
                <a:effectLst/>
              </a:rPr>
              <a:t>01 </a:t>
            </a:r>
            <a:r>
              <a:rPr lang="en-US" sz="1800" b="0" dirty="0" err="1" smtClean="0">
                <a:effectLst/>
              </a:rPr>
              <a:t>Introdução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02 </a:t>
            </a:r>
            <a:r>
              <a:rPr lang="en-US" sz="1800" b="0" dirty="0" err="1" smtClean="0">
                <a:effectLst/>
              </a:rPr>
              <a:t>Ambiente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trabalho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03 </a:t>
            </a:r>
            <a:r>
              <a:rPr lang="en-US" sz="1800" b="0" dirty="0" err="1" smtClean="0">
                <a:effectLst/>
              </a:rPr>
              <a:t>Configurações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atalhos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04 </a:t>
            </a:r>
            <a:r>
              <a:rPr lang="en-US" sz="1800" b="0" dirty="0" err="1" smtClean="0">
                <a:effectLst/>
              </a:rPr>
              <a:t>Criações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gráficas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05 </a:t>
            </a:r>
            <a:r>
              <a:rPr lang="en-US" sz="1800" b="0" dirty="0" err="1" smtClean="0">
                <a:effectLst/>
              </a:rPr>
              <a:t>Organizações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06 </a:t>
            </a:r>
            <a:r>
              <a:rPr lang="en-US" sz="1800" b="0" dirty="0" err="1" smtClean="0">
                <a:effectLst/>
              </a:rPr>
              <a:t>Animações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07 </a:t>
            </a:r>
            <a:r>
              <a:rPr lang="en-US" sz="1800" b="0" dirty="0" err="1" smtClean="0">
                <a:effectLst/>
              </a:rPr>
              <a:t>Interpolações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08 </a:t>
            </a:r>
            <a:r>
              <a:rPr lang="en-US" sz="1800" b="0" dirty="0" err="1" smtClean="0">
                <a:effectLst/>
              </a:rPr>
              <a:t>Animando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formas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09 </a:t>
            </a:r>
            <a:r>
              <a:rPr lang="en-US" sz="1800" b="0" dirty="0" err="1" smtClean="0">
                <a:effectLst/>
              </a:rPr>
              <a:t>Trajetos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10 </a:t>
            </a:r>
            <a:r>
              <a:rPr lang="en-US" sz="1800" b="0" dirty="0" err="1" smtClean="0">
                <a:effectLst/>
              </a:rPr>
              <a:t>Biblioteca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11 </a:t>
            </a:r>
            <a:r>
              <a:rPr lang="en-US" sz="1800" b="0" dirty="0" err="1" smtClean="0">
                <a:effectLst/>
              </a:rPr>
              <a:t>Botões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12 </a:t>
            </a:r>
            <a:r>
              <a:rPr lang="en-US" sz="1800" b="0" dirty="0" err="1" smtClean="0">
                <a:effectLst/>
              </a:rPr>
              <a:t>Efeitos</a:t>
            </a:r>
            <a:r>
              <a:rPr lang="en-US" sz="1800" b="0" dirty="0" smtClean="0">
                <a:effectLst/>
              </a:rPr>
              <a:t> de timeline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13 </a:t>
            </a:r>
            <a:r>
              <a:rPr lang="en-US" sz="1800" b="0" dirty="0" err="1" smtClean="0">
                <a:effectLst/>
              </a:rPr>
              <a:t>Importações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14 Action Script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15 </a:t>
            </a:r>
            <a:r>
              <a:rPr lang="en-US" sz="1800" b="0" dirty="0" err="1" smtClean="0">
                <a:effectLst/>
              </a:rPr>
              <a:t>Máscaras</a:t>
            </a: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857620" y="1928802"/>
            <a:ext cx="3643338" cy="407196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16 Blend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17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Filtros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18 </a:t>
            </a:r>
            <a:r>
              <a:rPr kumimoji="0" lang="en-US" sz="1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Elementos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visuais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com 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19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BitmapData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20 </a:t>
            </a:r>
            <a:r>
              <a:rPr kumimoji="0" lang="en-US" sz="1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1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transições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com 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21 </a:t>
            </a:r>
            <a:r>
              <a:rPr lang="en-US" baseline="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Interações</a:t>
            </a:r>
            <a:r>
              <a:rPr lang="en-US" baseline="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mouse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22 </a:t>
            </a:r>
            <a:r>
              <a:rPr kumimoji="0" lang="en-US" sz="18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Arquivos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externos</a:t>
            </a:r>
            <a:endParaRPr kumimoji="0" lang="en-US" sz="1800" i="0" u="none" strike="noStrike" kern="1200" cap="none" spc="0" normalizeH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23 Data e </a:t>
            </a:r>
            <a:r>
              <a:rPr lang="en-US" baseline="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hora</a:t>
            </a:r>
            <a:endParaRPr lang="en-US" baseline="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24 </a:t>
            </a:r>
            <a:r>
              <a:rPr kumimoji="0" lang="en-US" sz="18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Texto</a:t>
            </a:r>
            <a:endParaRPr kumimoji="0" lang="en-US" sz="1800" i="0" u="none" strike="noStrike" kern="1200" cap="none" spc="0" normalizeH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25 </a:t>
            </a:r>
            <a:r>
              <a:rPr lang="en-US" baseline="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Expressões</a:t>
            </a:r>
            <a:r>
              <a:rPr lang="en-US" baseline="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aseline="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regulares</a:t>
            </a:r>
            <a:endParaRPr lang="en-US" baseline="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26 </a:t>
            </a:r>
            <a:r>
              <a:rPr kumimoji="0" lang="en-US" sz="1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Áudio</a:t>
            </a: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&amp; </a:t>
            </a:r>
            <a:r>
              <a:rPr kumimoji="0" lang="en-US" sz="1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Microfone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27 Video &amp; Webcam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28 </a:t>
            </a:r>
            <a:r>
              <a:rPr kumimoji="0" lang="en-US" sz="18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Informações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externas</a:t>
            </a: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 &amp; XML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29 </a:t>
            </a:r>
            <a:r>
              <a:rPr lang="en-US" baseline="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Componentes</a:t>
            </a:r>
            <a:endParaRPr lang="en-US" baseline="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30 </a:t>
            </a:r>
            <a:r>
              <a:rPr kumimoji="0" lang="en-US" sz="180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uLnTx/>
                <a:uFillTx/>
                <a:latin typeface="+mj-lt"/>
                <a:ea typeface="+mj-ea"/>
                <a:cs typeface="+mj-cs"/>
              </a:rPr>
              <a:t>Exportações</a:t>
            </a:r>
            <a:endParaRPr kumimoji="0" lang="pt-BR" sz="18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Conteúdo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Interpolações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143116"/>
            <a:ext cx="2524337" cy="800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2928934"/>
            <a:ext cx="1894728" cy="1014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643314"/>
            <a:ext cx="1521272" cy="1023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7686" y="1643050"/>
            <a:ext cx="1515423" cy="1104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29454" y="2500306"/>
            <a:ext cx="1357322" cy="983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72066" y="5360596"/>
            <a:ext cx="2000245" cy="135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eta para a direita 18"/>
          <p:cNvSpPr/>
          <p:nvPr/>
        </p:nvSpPr>
        <p:spPr>
          <a:xfrm rot="1979757">
            <a:off x="3389273" y="3010677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 rot="1912650">
            <a:off x="6182717" y="3656831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 para a direita 20"/>
          <p:cNvSpPr/>
          <p:nvPr/>
        </p:nvSpPr>
        <p:spPr>
          <a:xfrm rot="8118528">
            <a:off x="6602767" y="4852183"/>
            <a:ext cx="57150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Título 1"/>
          <p:cNvSpPr txBox="1">
            <a:spLocks/>
          </p:cNvSpPr>
          <p:nvPr/>
        </p:nvSpPr>
        <p:spPr>
          <a:xfrm>
            <a:off x="500034" y="4071942"/>
            <a:ext cx="3857652" cy="157163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camada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seta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indicará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sequência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feita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corretamente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Caso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apareça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linha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tracejada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contém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algum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erro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71538" y="5286388"/>
            <a:ext cx="2286016" cy="93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Interpolações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ítulo 1"/>
          <p:cNvSpPr txBox="1">
            <a:spLocks/>
          </p:cNvSpPr>
          <p:nvPr/>
        </p:nvSpPr>
        <p:spPr>
          <a:xfrm>
            <a:off x="428596" y="2143116"/>
            <a:ext cx="8286808" cy="407196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alteráveis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interpolação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Rotação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rotaciona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Escala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aumenta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/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diminui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tamanho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Translação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X e Y</a:t>
            </a: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Tint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Brightness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brilho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Alpha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opacidade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Filtros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filtros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(shadow, blur, bevel, etc…)</a:t>
            </a: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Advanced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combina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anteriores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Alterações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manipulação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movimentos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Ease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controla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andamento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Ease Edit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edita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andamento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alteração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)</a:t>
            </a: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5572140"/>
            <a:ext cx="2738430" cy="108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Conector de seta reta 11"/>
          <p:cNvCxnSpPr/>
          <p:nvPr/>
        </p:nvCxnSpPr>
        <p:spPr>
          <a:xfrm>
            <a:off x="5143504" y="5857892"/>
            <a:ext cx="3286148" cy="21431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Formas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8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2" name="Título 1"/>
          <p:cNvSpPr txBox="1">
            <a:spLocks/>
          </p:cNvSpPr>
          <p:nvPr/>
        </p:nvSpPr>
        <p:spPr>
          <a:xfrm>
            <a:off x="428596" y="2143116"/>
            <a:ext cx="8286808" cy="407196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Shape: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Vimos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fazer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forma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mudar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tamanho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mudar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mudar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direção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algum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deixou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ser a forma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era. O Flash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possui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característico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chamado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shape,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aonde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transforma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Importante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contrário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fazíamos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interpolação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formas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você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deve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transformar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agrupá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-lo.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deve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simples forma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3786190"/>
            <a:ext cx="3028518" cy="222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Formas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8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Passos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forma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no frame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inicial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transformá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-la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forma no frame final,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transformá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-la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símbolo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Transforma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sequência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envolvida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Shape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Tween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Configurações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Blend: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configuração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dos cantos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linhas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Shape Hints: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configuração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posicionamento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(Modify -&gt; Shape -&gt; Add Shape Hint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Ctrl+Shift+H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)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Transições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entre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textos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interessantes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utilizações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shape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tween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transições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texto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000636"/>
            <a:ext cx="17716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Trajetórias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9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Motion Guide: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Durante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muitas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vezes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você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desejar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apenas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entre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também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siga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trajetória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predefinida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utilizar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esse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recurso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a layer Motion Guide: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Enquanto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layer de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abaixo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definidos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início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fim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layer guide 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definido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percorrido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	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214686"/>
            <a:ext cx="18478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Conector de seta reta 11"/>
          <p:cNvCxnSpPr/>
          <p:nvPr/>
        </p:nvCxnSpPr>
        <p:spPr>
          <a:xfrm>
            <a:off x="5572132" y="3643314"/>
            <a:ext cx="1285884" cy="857256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to 16"/>
          <p:cNvCxnSpPr/>
          <p:nvPr/>
        </p:nvCxnSpPr>
        <p:spPr>
          <a:xfrm>
            <a:off x="4929190" y="3643314"/>
            <a:ext cx="1357322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4214818"/>
            <a:ext cx="2786082" cy="226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Símbolos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Biblioteca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Trabalho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manter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arquivo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final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leve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preciso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todo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qualquer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você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utilizar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deva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convertido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converter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devemos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escolher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entre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três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Graphics, Movie Clip e Button.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Graphic: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Possui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principal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característica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fato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vinculado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diretamente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à timeline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filme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composta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n frames,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exibida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somente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 a timeline principal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contiver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 frames.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Movie Clip: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Possui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características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semelhantes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Graphic,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difere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dois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aspectos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vinculado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à timeline principal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nomeado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um ID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referências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pelo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action script.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Símbolos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Biblioteca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Biblioteca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ficam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armazenados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biblioteca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filme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você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utilizá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-los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qualquer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bastando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arrastá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-lo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biblioteca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palco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Ctrl+L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Window-&gt;Library)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mesmo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aparecendo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diversas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vezes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Nesse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caso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teríamos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diversas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instâncias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serve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referência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instâncias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saibam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deve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sua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forma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algumas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outras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características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modifique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biblioteca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todas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referências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instâncias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daquele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irão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sofrer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mesma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modificação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Botões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11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Biblioteca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Muito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sucesso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um site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interatividade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possui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usuário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deseja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apenas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contemplar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site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caso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sim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interagir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botão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diferencia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demais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clicável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botão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utiliza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mesmo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procedimento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janeça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novo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escolhe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-se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u="sng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button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clicar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+ F8)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botões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possuem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estágios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denominados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Up, Over, Down e Hit,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especificando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evento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Up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normal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Over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está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com o mouse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sobre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botão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Down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botão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pressionado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Hit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área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clicável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botão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Timeline Effects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12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interessante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Flash é a timeline effects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possibilita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usuários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rapidamente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interessantes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mínimo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trabalho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Copy to Grid: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padrão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repetição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escolhido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(Insert-&gt;Timeline Effects-&gt;Assistants-&gt;Copy to Grid)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Distributed Duplicated: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série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duplicações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selecionado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(Insert-&gt;Timeline Effects-&gt;Assistants-&gt;Copy to Grid)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Blur: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 blur é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faz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possua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adquira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forma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embaçada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(Insert-&gt;Timeline Effects-&gt;Effects-&gt;Blur)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Drop Shadow: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sombreamento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(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Insert-&gt;Timeline Effects-&gt;Effects-&gt;Drop 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Shadow)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Timeline Effects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12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interessante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Flash é a timeline effects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possibilita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usuários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rapidamente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interessantes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mínimo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trabalho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Expand: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Faz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elementos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pareçam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expandir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/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contrair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               (Insert-&gt;Timeline Effects-&gt;Effects-&gt;Expand)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Explode: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explosão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(Insert-&gt;Timeline Effects-&gt;Effects-&gt;Explode)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Transform: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semelhante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interpolação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(Insert-&gt;Timeline Effects-&gt;Transform/Transition-&gt;Transform)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Transition: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animado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semelhante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combinação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filtros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(Insert-&gt;Timeline Effects-&gt;Transform/Transition-&gt;Transition)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7896252" cy="4500594"/>
          </a:xfrm>
        </p:spPr>
        <p:txBody>
          <a:bodyPr>
            <a:noAutofit/>
          </a:bodyPr>
          <a:lstStyle/>
          <a:p>
            <a:pPr algn="l"/>
            <a:r>
              <a:rPr lang="en-US" sz="1800" b="0" dirty="0" smtClean="0">
                <a:effectLst/>
              </a:rPr>
              <a:t># </a:t>
            </a:r>
            <a:r>
              <a:rPr lang="en-US" sz="1800" b="0" dirty="0" err="1" smtClean="0">
                <a:effectLst/>
              </a:rPr>
              <a:t>História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</a:t>
            </a:r>
            <a:r>
              <a:rPr lang="en-US" sz="1800" b="0" dirty="0" err="1" smtClean="0">
                <a:effectLst/>
              </a:rPr>
              <a:t>Animações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WEB </a:t>
            </a:r>
            <a:r>
              <a:rPr lang="en-US" sz="1800" b="0" dirty="0" err="1" smtClean="0">
                <a:effectLst/>
              </a:rPr>
              <a:t>inicialmente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eram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feitas</a:t>
            </a:r>
            <a:r>
              <a:rPr lang="en-US" sz="1800" b="0" dirty="0" smtClean="0">
                <a:effectLst/>
              </a:rPr>
              <a:t> com GIF’s </a:t>
            </a:r>
            <a:r>
              <a:rPr lang="en-US" sz="1800" b="0" dirty="0" err="1" smtClean="0">
                <a:effectLst/>
              </a:rPr>
              <a:t>animados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</a:t>
            </a:r>
            <a:r>
              <a:rPr lang="en-US" sz="1800" b="0" dirty="0" err="1" smtClean="0">
                <a:effectLst/>
              </a:rPr>
              <a:t>FutureSplash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propõem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animação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vetorial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</a:t>
            </a:r>
            <a:r>
              <a:rPr lang="en-US" sz="1800" b="0" dirty="0" err="1" smtClean="0">
                <a:effectLst/>
              </a:rPr>
              <a:t>Dificuldade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inicial</a:t>
            </a:r>
            <a:r>
              <a:rPr lang="en-US" sz="1800" b="0" dirty="0" smtClean="0">
                <a:effectLst/>
              </a:rPr>
              <a:t> era a </a:t>
            </a:r>
            <a:r>
              <a:rPr lang="en-US" sz="1800" b="0" dirty="0" err="1" smtClean="0">
                <a:effectLst/>
              </a:rPr>
              <a:t>necessidade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plugins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mas</a:t>
            </a:r>
            <a:r>
              <a:rPr lang="en-US" sz="1800" b="0" dirty="0" smtClean="0">
                <a:effectLst/>
              </a:rPr>
              <a:t> o </a:t>
            </a:r>
            <a:r>
              <a:rPr lang="en-US" sz="1800" b="0" dirty="0" err="1" smtClean="0">
                <a:effectLst/>
              </a:rPr>
              <a:t>número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usuários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cresce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tanto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que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plugins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deixam</a:t>
            </a:r>
            <a:r>
              <a:rPr lang="en-US" sz="1800" b="0" dirty="0" smtClean="0">
                <a:effectLst/>
              </a:rPr>
              <a:t> de ser </a:t>
            </a:r>
            <a:r>
              <a:rPr lang="en-US" sz="1800" b="0" dirty="0" err="1" smtClean="0">
                <a:effectLst/>
              </a:rPr>
              <a:t>problema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# </a:t>
            </a:r>
            <a:r>
              <a:rPr lang="en-US" sz="1800" b="0" dirty="0" err="1" smtClean="0">
                <a:effectLst/>
              </a:rPr>
              <a:t>Diferenças</a:t>
            </a:r>
            <a:r>
              <a:rPr lang="en-US" sz="1800" b="0" dirty="0" smtClean="0">
                <a:effectLst/>
              </a:rPr>
              <a:t> entre </a:t>
            </a:r>
            <a:r>
              <a:rPr lang="en-US" sz="1800" b="0" dirty="0" err="1" smtClean="0">
                <a:effectLst/>
              </a:rPr>
              <a:t>imagem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vetorial</a:t>
            </a:r>
            <a:r>
              <a:rPr lang="en-US" sz="1800" b="0" dirty="0" smtClean="0">
                <a:effectLst/>
              </a:rPr>
              <a:t> e bitmaps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Bitmaps </a:t>
            </a:r>
            <a:r>
              <a:rPr lang="en-US" sz="1800" b="0" dirty="0" err="1" smtClean="0">
                <a:effectLst/>
              </a:rPr>
              <a:t>são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imagens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geradas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partir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pontos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pré-definidos</a:t>
            </a:r>
            <a:r>
              <a:rPr lang="en-US" sz="1800" b="0" dirty="0" smtClean="0">
                <a:effectLst/>
              </a:rPr>
              <a:t> (</a:t>
            </a:r>
            <a:r>
              <a:rPr lang="en-US" sz="1800" b="0" dirty="0" err="1" smtClean="0">
                <a:effectLst/>
              </a:rPr>
              <a:t>alta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qualidade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mas</a:t>
            </a:r>
            <a:r>
              <a:rPr lang="en-US" sz="1800" b="0" dirty="0" smtClean="0">
                <a:effectLst/>
              </a:rPr>
              <a:t> é </a:t>
            </a:r>
            <a:r>
              <a:rPr lang="en-US" sz="1800" b="0" dirty="0" err="1" smtClean="0">
                <a:effectLst/>
              </a:rPr>
              <a:t>muito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pesada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perde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qualidade</a:t>
            </a:r>
            <a:r>
              <a:rPr lang="en-US" sz="1800" b="0" dirty="0" smtClean="0">
                <a:effectLst/>
              </a:rPr>
              <a:t> com </a:t>
            </a:r>
            <a:r>
              <a:rPr lang="en-US" sz="1800" b="0" dirty="0" err="1" smtClean="0">
                <a:effectLst/>
              </a:rPr>
              <a:t>redimensionalização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</a:t>
            </a:r>
            <a:r>
              <a:rPr lang="en-US" sz="1800" b="0" dirty="0" err="1" smtClean="0">
                <a:effectLst/>
              </a:rPr>
              <a:t>Vetoriais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são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imagens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geradas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partir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fórmulas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matemáticas</a:t>
            </a:r>
            <a:r>
              <a:rPr lang="en-US" sz="1800" b="0" dirty="0" smtClean="0">
                <a:effectLst/>
              </a:rPr>
              <a:t> (</a:t>
            </a:r>
            <a:r>
              <a:rPr lang="en-US" sz="1800" b="0" dirty="0" err="1" smtClean="0">
                <a:effectLst/>
              </a:rPr>
              <a:t>qualidade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média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não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perde</a:t>
            </a:r>
            <a:r>
              <a:rPr lang="en-US" sz="1800" b="0" dirty="0" smtClean="0">
                <a:effectLst/>
              </a:rPr>
              <a:t> a </a:t>
            </a:r>
            <a:r>
              <a:rPr lang="en-US" sz="1800" b="0" dirty="0" err="1" smtClean="0">
                <a:effectLst/>
              </a:rPr>
              <a:t>qualidade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redimensionar</a:t>
            </a:r>
            <a:r>
              <a:rPr lang="en-US" sz="1800" b="0" dirty="0" smtClean="0">
                <a:effectLst/>
              </a:rPr>
              <a:t> e é </a:t>
            </a:r>
            <a:r>
              <a:rPr lang="en-US" sz="1800" b="0" dirty="0" err="1" smtClean="0">
                <a:effectLst/>
              </a:rPr>
              <a:t>muito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leve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# Os </a:t>
            </a:r>
            <a:r>
              <a:rPr lang="en-US" sz="1800" b="0" dirty="0" err="1" smtClean="0">
                <a:effectLst/>
              </a:rPr>
              <a:t>arquivo</a:t>
            </a:r>
            <a:r>
              <a:rPr lang="en-US" sz="1800" b="0" dirty="0" smtClean="0">
                <a:effectLst/>
              </a:rPr>
              <a:t> .</a:t>
            </a:r>
            <a:r>
              <a:rPr lang="en-US" sz="1800" b="0" dirty="0" err="1" smtClean="0">
                <a:effectLst/>
              </a:rPr>
              <a:t>fla</a:t>
            </a:r>
            <a:r>
              <a:rPr lang="en-US" sz="1800" b="0" dirty="0" smtClean="0">
                <a:effectLst/>
              </a:rPr>
              <a:t> e .</a:t>
            </a:r>
            <a:r>
              <a:rPr lang="en-US" sz="1800" b="0" dirty="0" err="1" smtClean="0">
                <a:effectLst/>
              </a:rPr>
              <a:t>swf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</a:t>
            </a:r>
            <a:r>
              <a:rPr lang="en-US" sz="1800" b="0" dirty="0" err="1" smtClean="0">
                <a:effectLst/>
              </a:rPr>
              <a:t>Arquivos</a:t>
            </a:r>
            <a:r>
              <a:rPr lang="en-US" sz="1800" b="0" dirty="0" smtClean="0">
                <a:effectLst/>
              </a:rPr>
              <a:t> FLA </a:t>
            </a:r>
            <a:r>
              <a:rPr lang="en-US" sz="1800" b="0" dirty="0" err="1" smtClean="0">
                <a:effectLst/>
              </a:rPr>
              <a:t>são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editáveis</a:t>
            </a:r>
            <a:r>
              <a:rPr lang="en-US" sz="1800" b="0" dirty="0" smtClean="0">
                <a:effectLst/>
              </a:rPr>
              <a:t> do </a:t>
            </a:r>
            <a:r>
              <a:rPr lang="en-US" sz="1800" b="0" dirty="0" err="1" smtClean="0">
                <a:effectLst/>
              </a:rPr>
              <a:t>programa</a:t>
            </a:r>
            <a:r>
              <a:rPr lang="en-US" sz="1800" b="0" dirty="0" smtClean="0">
                <a:effectLst/>
              </a:rPr>
              <a:t>. São </a:t>
            </a:r>
            <a:r>
              <a:rPr lang="en-US" sz="1800" b="0" dirty="0" err="1" smtClean="0">
                <a:effectLst/>
              </a:rPr>
              <a:t>maiores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por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conter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informações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relativas</a:t>
            </a:r>
            <a:r>
              <a:rPr lang="en-US" sz="1800" b="0" dirty="0" smtClean="0">
                <a:effectLst/>
              </a:rPr>
              <a:t> à </a:t>
            </a:r>
            <a:r>
              <a:rPr lang="en-US" sz="1800" b="0" dirty="0" err="1" smtClean="0">
                <a:effectLst/>
              </a:rPr>
              <a:t>edição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</a:t>
            </a:r>
            <a:r>
              <a:rPr lang="en-US" sz="1800" b="0" dirty="0" err="1" smtClean="0">
                <a:effectLst/>
              </a:rPr>
              <a:t>Arquivos</a:t>
            </a:r>
            <a:r>
              <a:rPr lang="en-US" sz="1800" b="0" dirty="0" smtClean="0">
                <a:effectLst/>
              </a:rPr>
              <a:t> SWF </a:t>
            </a:r>
            <a:r>
              <a:rPr lang="en-US" sz="1800" b="0" dirty="0" err="1" smtClean="0">
                <a:effectLst/>
              </a:rPr>
              <a:t>são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arquivos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gerados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por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exportações</a:t>
            </a:r>
            <a:r>
              <a:rPr lang="en-US" sz="1800" b="0" dirty="0" smtClean="0">
                <a:effectLst/>
              </a:rPr>
              <a:t> do </a:t>
            </a:r>
            <a:r>
              <a:rPr lang="en-US" sz="1800" b="0" dirty="0" err="1" smtClean="0">
                <a:effectLst/>
              </a:rPr>
              <a:t>programa</a:t>
            </a:r>
            <a:r>
              <a:rPr lang="en-US" sz="1800" b="0" dirty="0" smtClean="0">
                <a:effectLst/>
              </a:rPr>
              <a:t>. </a:t>
            </a:r>
            <a:r>
              <a:rPr lang="en-US" sz="1800" b="0" dirty="0" err="1" smtClean="0">
                <a:effectLst/>
              </a:rPr>
              <a:t>Não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são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editáveis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podem</a:t>
            </a:r>
            <a:r>
              <a:rPr lang="en-US" sz="1800" b="0" dirty="0" smtClean="0">
                <a:effectLst/>
              </a:rPr>
              <a:t> ser </a:t>
            </a:r>
            <a:r>
              <a:rPr lang="en-US" sz="1800" b="0" dirty="0" err="1" smtClean="0">
                <a:effectLst/>
              </a:rPr>
              <a:t>importados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um novo </a:t>
            </a:r>
            <a:r>
              <a:rPr lang="en-US" sz="1800" b="0" dirty="0" err="1" smtClean="0">
                <a:effectLst/>
              </a:rPr>
              <a:t>filme</a:t>
            </a:r>
            <a:r>
              <a:rPr lang="en-US" sz="1800" b="0" dirty="0" smtClean="0">
                <a:effectLst/>
              </a:rPr>
              <a:t>.</a:t>
            </a: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Introdução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1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Importação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13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 flash CS3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mantém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compatibilidade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vários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programas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edição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imagens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própria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coleção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Adobe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fireworks,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photoshop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illustrator, freehand.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Importa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dois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imagens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 Bitmap</a:t>
            </a: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Vetorial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possivel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transformar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bitmap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imagem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vetorial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Modify &gt; Bitmap &gt; Trace Bitmap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Color threshold: [1 , 500]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dois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pixels se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difrença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RGB for inferior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valor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digitado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pixels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mesma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cor.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Minimum area: [1, 1000] Define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pixels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circudam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área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devem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incluídos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nova cor.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Importação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13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Curve fit: define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suavidade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traçados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serem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desenhados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Corner threshold: Define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serão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cantos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segmentos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Action Script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205846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Sintaxe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Declaração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variáveis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Tipos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, unit, Number, String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boolean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nomeVariavel:Tipo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Operadores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Aritméticos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adição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(+),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incremento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(++),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subtração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(-),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decremento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(--),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multiplicação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(*),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divisão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(/),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módulo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(%).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Operadores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comparação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menor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(&lt;),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(&gt;),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menor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igual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a(&lt;=),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igual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a(&gt;=).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Operadores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igualdade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atribuição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(=),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adição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atribuição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(+=),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subtração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atribuição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(-=),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multiplicação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atribuição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(*=), etc… 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Seccomp</a:t>
            </a:r>
            <a:r>
              <a:rPr lang="en-US" dirty="0" smtClean="0"/>
              <a:t>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Estrutura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condicional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If Else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If(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&gt; 1){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q 1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entra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dentro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 if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}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Else{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senao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entra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aqui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}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Switch(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){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case 1: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= 1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case 2:se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= 2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default: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for 1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2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}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Seccomp</a:t>
            </a:r>
            <a:r>
              <a:rPr lang="en-US" dirty="0" smtClean="0"/>
              <a:t>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Estrutura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28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repetição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While(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){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enquanto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numero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&gt; 0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dentro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bloco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}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For(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= 0;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&lt; 10;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++){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enquanto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menor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10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= 1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= 2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…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	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= 9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}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Seccomp</a:t>
            </a:r>
            <a:r>
              <a:rPr lang="en-US" dirty="0" smtClean="0"/>
              <a:t>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Funções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function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nomeFuncao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(parametro1:tipo, paramtero2:tipo){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}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trace();   //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funcao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imprimir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tela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Seccomp</a:t>
            </a:r>
            <a:r>
              <a:rPr lang="en-US" dirty="0" smtClean="0"/>
              <a:t>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Máscaras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15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máscara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mostra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um parte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</p:txBody>
      </p:sp>
      <p:pic>
        <p:nvPicPr>
          <p:cNvPr id="12" name="Imagem 11" descr="mascar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3000372"/>
            <a:ext cx="3574209" cy="2314576"/>
          </a:xfrm>
          <a:prstGeom prst="rect">
            <a:avLst/>
          </a:prstGeom>
        </p:spPr>
      </p:pic>
      <p:pic>
        <p:nvPicPr>
          <p:cNvPr id="13" name="Imagem 12" descr="mascara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000372"/>
            <a:ext cx="3350096" cy="2447915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Seccomp</a:t>
            </a:r>
            <a:r>
              <a:rPr lang="en-US" dirty="0" smtClean="0"/>
              <a:t>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noProof="0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Blend Modes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14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É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ajuste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das cores entre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dois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obejtos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sobre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postos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fazer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composição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imagem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necessário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acima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seja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</p:txBody>
      </p:sp>
      <p:pic>
        <p:nvPicPr>
          <p:cNvPr id="2050" name="Picture 2" descr="H:\blend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929198"/>
            <a:ext cx="2109654" cy="1500198"/>
          </a:xfrm>
          <a:prstGeom prst="rect">
            <a:avLst/>
          </a:prstGeom>
          <a:noFill/>
        </p:spPr>
      </p:pic>
      <p:pic>
        <p:nvPicPr>
          <p:cNvPr id="2051" name="Picture 3" descr="H:\blen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214686"/>
            <a:ext cx="2143124" cy="1523999"/>
          </a:xfrm>
          <a:prstGeom prst="rect">
            <a:avLst/>
          </a:prstGeom>
          <a:noFill/>
        </p:spPr>
      </p:pic>
      <p:pic>
        <p:nvPicPr>
          <p:cNvPr id="2052" name="Picture 4" descr="H:\blend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8730" y="4929198"/>
            <a:ext cx="2087331" cy="1484324"/>
          </a:xfrm>
          <a:prstGeom prst="rect">
            <a:avLst/>
          </a:prstGeom>
          <a:noFill/>
        </p:spPr>
      </p:pic>
      <p:pic>
        <p:nvPicPr>
          <p:cNvPr id="2053" name="Picture 5" descr="H:\blend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3214686"/>
            <a:ext cx="2178829" cy="1549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Filtros</a:t>
            </a:r>
            <a:endParaRPr kumimoji="0" lang="pt-BR" sz="2800" b="1" i="0" u="none" strike="noStrike" kern="1200" cap="none" spc="0" normalizeH="0" baseline="0" noProof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17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Tipos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Drop Shadow: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Aplica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sombra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Blur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embaçamento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aplicado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desfocado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focado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Dependendo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configuração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). 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Glow: 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Gera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bilho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torno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Bevel: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Profundidade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Gradient Glow: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Gera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bilho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Glow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porem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essa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solida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sim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gradiente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Gradiente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Bevel: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Profundida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assim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bevel,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gradiente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Filtros</a:t>
            </a:r>
            <a:endParaRPr kumimoji="0" lang="pt-BR" sz="2800" b="1" i="0" u="none" strike="noStrike" kern="1200" cap="none" spc="0" normalizeH="0" baseline="0" noProof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17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Adjust Color: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ajustes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adicionais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(brightness, contrast, saturation e  hue).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Propriedades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Blur X e Blur  Y: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Embaçamento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eixo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x e y,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valor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“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esfumaçada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”.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Strength: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escura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sombra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valor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escura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Quality: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Qualidade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Color: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sombra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Angle: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Ajuda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direção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sombra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projetada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Distance: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Distância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sombra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relação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Knockout: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marcado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visível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recortará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seu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formato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área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sombra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Inner  Shadow: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Mostra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apenas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sombra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dentro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.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Hide Object: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Esconde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matém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 cor.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7896252" cy="4500594"/>
          </a:xfrm>
        </p:spPr>
        <p:txBody>
          <a:bodyPr>
            <a:noAutofit/>
          </a:bodyPr>
          <a:lstStyle/>
          <a:p>
            <a:pPr algn="l"/>
            <a:r>
              <a:rPr lang="pt-BR" sz="1800" b="0" dirty="0" smtClean="0">
                <a:effectLst/>
              </a:rPr>
              <a:t># Interface mais aprimorada e prática - melhor design do flash 8 para o CS3</a:t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# emulação mais perfeita de </a:t>
            </a:r>
            <a:r>
              <a:rPr lang="pt-BR" sz="1800" b="0" dirty="0" err="1" smtClean="0">
                <a:effectLst/>
              </a:rPr>
              <a:t>aplicacões</a:t>
            </a:r>
            <a:r>
              <a:rPr lang="pt-BR" sz="1800" b="0" dirty="0" smtClean="0">
                <a:effectLst/>
              </a:rPr>
              <a:t> flash </a:t>
            </a:r>
            <a:r>
              <a:rPr lang="pt-BR" sz="1800" b="0" dirty="0" err="1" smtClean="0">
                <a:effectLst/>
              </a:rPr>
              <a:t>lite</a:t>
            </a:r>
            <a:r>
              <a:rPr lang="pt-BR" sz="1800" b="0" dirty="0" smtClean="0">
                <a:effectLst/>
              </a:rPr>
              <a:t> através do Adobe </a:t>
            </a:r>
            <a:r>
              <a:rPr lang="pt-BR" sz="1800" b="0" dirty="0" err="1" smtClean="0">
                <a:effectLst/>
              </a:rPr>
              <a:t>Device</a:t>
            </a:r>
            <a:r>
              <a:rPr lang="pt-BR" sz="1800" b="0" dirty="0" smtClean="0">
                <a:effectLst/>
              </a:rPr>
              <a:t> Central, um </a:t>
            </a:r>
            <a:r>
              <a:rPr lang="pt-BR" sz="1800" b="0" dirty="0" err="1" smtClean="0">
                <a:effectLst/>
              </a:rPr>
              <a:t>device</a:t>
            </a:r>
            <a:r>
              <a:rPr lang="pt-BR" sz="1800" b="0" dirty="0" smtClean="0">
                <a:effectLst/>
              </a:rPr>
              <a:t> de integração dos programas do </a:t>
            </a:r>
            <a:r>
              <a:rPr lang="pt-BR" sz="1800" b="0" dirty="0" err="1" smtClean="0">
                <a:effectLst/>
              </a:rPr>
              <a:t>Creative</a:t>
            </a:r>
            <a:r>
              <a:rPr lang="pt-BR" sz="1800" b="0" dirty="0" smtClean="0">
                <a:effectLst/>
              </a:rPr>
              <a:t> </a:t>
            </a:r>
            <a:r>
              <a:rPr lang="pt-BR" sz="1800" b="0" dirty="0" err="1" smtClean="0">
                <a:effectLst/>
              </a:rPr>
              <a:t>Suit</a:t>
            </a: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# Nova  versão do </a:t>
            </a:r>
            <a:r>
              <a:rPr lang="pt-BR" sz="1800" b="0" dirty="0" err="1" smtClean="0">
                <a:effectLst/>
              </a:rPr>
              <a:t>Action</a:t>
            </a:r>
            <a:r>
              <a:rPr lang="pt-BR" sz="1800" b="0" dirty="0" smtClean="0">
                <a:effectLst/>
              </a:rPr>
              <a:t> Script, a 3.0 – maior orientação à objetos</a:t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# Cópia de animações e filtros como AS 3.0 - de um objeto para qualquer outro objeto da linha do tempo</a:t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# Importação de arquivos do </a:t>
            </a:r>
            <a:r>
              <a:rPr lang="pt-BR" sz="1800" b="0" dirty="0" err="1" smtClean="0">
                <a:effectLst/>
              </a:rPr>
              <a:t>Photoshop</a:t>
            </a:r>
            <a:r>
              <a:rPr lang="pt-BR" sz="1800" b="0" dirty="0" smtClean="0">
                <a:effectLst/>
              </a:rPr>
              <a:t> CS3 e </a:t>
            </a:r>
            <a:r>
              <a:rPr lang="pt-BR" sz="1800" b="0" dirty="0" err="1" smtClean="0">
                <a:effectLst/>
              </a:rPr>
              <a:t>Ilustrator</a:t>
            </a: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# Novas ferramentas de desenho – primitivas de retângulo e primitivas oval</a:t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# Novos modelos de HTML para utilizar na exportação – janela dos </a:t>
            </a:r>
            <a:r>
              <a:rPr lang="pt-BR" sz="1800" b="0" dirty="0" err="1" smtClean="0">
                <a:effectLst/>
              </a:rPr>
              <a:t>Templates</a:t>
            </a:r>
            <a:r>
              <a:rPr lang="pt-BR" sz="1800" b="0" dirty="0" smtClean="0">
                <a:effectLst/>
              </a:rPr>
              <a:t> de exportação com uma maior gama de opções</a:t>
            </a: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2928958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Novidades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do CS3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1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Grupo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elementos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visuais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Display Object: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podem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outros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dentro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TextField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Display Object Container: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Funciona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anterior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só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pode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outros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Objetos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dentro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si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MovieClips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Sprites.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Shape: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Usada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formas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MovieClip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Possui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timeline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própria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shapes,videos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texto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Sprite: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semelhante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só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possui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timeline.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Adição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à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lista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vizualição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action script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devem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ser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adicionados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cena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algum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já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tenha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sido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adcionado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cena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adicionado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aparecerá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mesmo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esteja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configurado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Exemplo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chamado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bola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linkage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marcar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export for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actionScript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export in first frame.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Abra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painel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código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instancia:MovieClip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new bola();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addChild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instancia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 remover 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removeChild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instancia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linhas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Parâmetros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estilo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traço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Thickness: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define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espessura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Color: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formato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0xRRGGBB(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hexadecimal R=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vermelho,G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=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verde,B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=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azul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Alpha: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opacidade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1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máximo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opaco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0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minimo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invisível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ScaleMode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define se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espessura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traço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redimensionda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for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Redimensionado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Caps: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controla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pontas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traços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Joints: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comportarão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junções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traços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linhas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Parâmetros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estilo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traço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Thickness: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define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espessura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Color: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formato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0xRRGGBB(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hexadecimal R=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vermelho,G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=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verde,B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=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azul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Alpha: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opacidade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1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máximo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opaco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0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minimo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invisível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ScaleMode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define se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espessura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traço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redimensionda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objeto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for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Redimensionado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Caps: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controla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pontas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traços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Joints: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comportarão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junções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traços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miterLimit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jointStyle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esta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ativo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junção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ponto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final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além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traço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Exemplo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triângulo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triangulo:Shape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new Shape()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triangulo.graphics.lineStyle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(1,0x000000,1);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triangulo.graphics.beginFill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(0xFF0000,1);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triangulo.graphics.moveTo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(100,300);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triangulo.graphics.lineTo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(450,300);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triangulo.graphics.lineTo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(275,100);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triangulo.graphics.lineTo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(100,300);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triangulo.graphics.endFill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addchild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triangulo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);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Exemplo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curvas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morro:Shape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new Shape()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morro.graphics.lineStyle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(1,0x000000,1);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morro.graphics.beginFill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(0x009933,1);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morro.graphics.moveTo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(7,214);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morro.graphics.lineTo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(83,57);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morro.graphics.curveTo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(130,-35,160,57);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morro.graphics.curveTo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(192,191,240,115);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morro.graphics.curveTo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(288,29,333,115);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morro.graphics.curveTo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(377,202,390,214);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morro.grapics.lineTo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(7,214);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morro.graphics.endFill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addchild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);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Exemplo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quadrado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quadrado:Shape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new Shape()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quadrado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.graphics.lineStyle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(1,0x000000,1);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quadrado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.graphics.beginFill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(0x0000FF,1);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quadrado.grapics.drawRect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(100,50,200,200);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quadrado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.graphics.endFill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addchild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morro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 canto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arredondado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Quadrado.graphics.drawRoundRect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(100,50,200,200,20);  //ultimo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parametro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é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arredondamento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Circulo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circulo:Shape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new Shape();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circulo.grapihcs.drawCircule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(200,200,100);  //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parâmetros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x,y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raio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Elipses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elipse:Shape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new Shape();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elipse.graphics.drawEllipse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();   //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parâmetros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x,y,largura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altura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FCT - </a:t>
            </a:r>
            <a:r>
              <a:rPr lang="en-US" err="1" smtClean="0"/>
              <a:t>Presidente</a:t>
            </a:r>
            <a:r>
              <a:rPr lang="en-US" smtClean="0"/>
              <a:t> </a:t>
            </a:r>
            <a:r>
              <a:rPr lang="en-US" err="1" smtClean="0"/>
              <a:t>Prudente</a:t>
            </a:r>
            <a:endParaRPr lang="pt-BR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Seccomp 2008</a:t>
            </a:r>
            <a:endParaRPr lang="pt-BR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Elementos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visuais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com </a:t>
            </a:r>
            <a:r>
              <a:rPr lang="en-US" sz="2800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AcionScript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18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Manipulação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Cores: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bola:Sprite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new Sprite();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bola.graphics.lineStyle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(1,0x000000,1);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bola.graphics.beginFill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(0xFFFFFF,1);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bola.graphics.drawCircle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(200,200,100);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addChild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(bola);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cor:ColorTransform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bola.transform.colorTransform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bola.addEventListener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MouseEvent.CLICK,colorir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Function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colorir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event:MouseEvent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):void{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cor.color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0xFF0000;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	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bola.transform.colorTransform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}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Bitmap Data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19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Aprendemos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com action,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eram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todos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vetoriais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até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agora.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Veremos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agora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desenhar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bitmaps com action script.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classe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utilizada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é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BitmapData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responsável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pelos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pixels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formam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imagem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BitmapData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selecione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uma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keyframe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timeline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insira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nele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o action: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bitmapdata:BitmapData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= new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BitmapData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</a:rPr>
              <a:t>(200,200,false,0xFF0000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);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Para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criar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uma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instância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BitmapData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inseri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-la no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palco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imagem:Bitmap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= new Bitmap(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bitmapdata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addChild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imagem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Para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copiar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conteúdo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 de um movie clip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inseri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-la no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BitmapData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bitmapdata.draw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</a:rPr>
              <a:t>(mc); //mc é o movie clip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Para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criar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um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retangulo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inseri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-lo no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BitmapData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ret:Rectangle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= new Rectangle(0,0,100,100);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bitmapdata.fillRect</a:t>
            </a:r>
            <a:r>
              <a:rPr lang="en-US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(ret,0x00FF00); 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7896252" cy="4500594"/>
          </a:xfrm>
        </p:spPr>
        <p:txBody>
          <a:bodyPr>
            <a:noAutofit/>
          </a:bodyPr>
          <a:lstStyle/>
          <a:p>
            <a:pPr algn="l"/>
            <a:r>
              <a:rPr lang="en-US" sz="1800" b="0" dirty="0" smtClean="0">
                <a:effectLst/>
              </a:rPr>
              <a:t># </a:t>
            </a:r>
            <a:r>
              <a:rPr lang="en-US" sz="1800" b="0" dirty="0" err="1" smtClean="0">
                <a:effectLst/>
              </a:rPr>
              <a:t>Tela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inicial</a:t>
            </a:r>
            <a:r>
              <a:rPr lang="en-US" sz="1800" b="0" dirty="0" smtClean="0">
                <a:effectLst/>
              </a:rPr>
              <a:t> (start page)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Flash File – novo </a:t>
            </a:r>
            <a:r>
              <a:rPr lang="en-US" sz="1800" b="0" dirty="0" err="1" smtClean="0">
                <a:effectLst/>
              </a:rPr>
              <a:t>documento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básico</a:t>
            </a:r>
            <a:r>
              <a:rPr lang="en-US" sz="1800" b="0" dirty="0" smtClean="0">
                <a:effectLst/>
              </a:rPr>
              <a:t> do flash (</a:t>
            </a:r>
            <a:r>
              <a:rPr lang="en-US" sz="1800" b="0" dirty="0" err="1" smtClean="0">
                <a:effectLst/>
              </a:rPr>
              <a:t>versões</a:t>
            </a:r>
            <a:r>
              <a:rPr lang="en-US" sz="1800" b="0" dirty="0" smtClean="0">
                <a:effectLst/>
              </a:rPr>
              <a:t> de AS2.0 e AS3.0)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Flash File Mobile – </a:t>
            </a:r>
            <a:r>
              <a:rPr lang="en-US" sz="1800" b="0" dirty="0" err="1" smtClean="0">
                <a:effectLst/>
              </a:rPr>
              <a:t>compatibilidade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flash </a:t>
            </a:r>
            <a:r>
              <a:rPr lang="en-US" sz="1800" b="0" dirty="0" err="1" smtClean="0">
                <a:effectLst/>
              </a:rPr>
              <a:t>lite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abrindo</a:t>
            </a:r>
            <a:r>
              <a:rPr lang="en-US" sz="1800" b="0" dirty="0" smtClean="0">
                <a:effectLst/>
              </a:rPr>
              <a:t> o Adobe Device 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Central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configurações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modelo</a:t>
            </a:r>
            <a:r>
              <a:rPr lang="en-US" sz="1800" b="0" dirty="0" smtClean="0">
                <a:effectLst/>
              </a:rPr>
              <a:t> do </a:t>
            </a:r>
            <a:r>
              <a:rPr lang="en-US" sz="1800" b="0" dirty="0" err="1" smtClean="0">
                <a:effectLst/>
              </a:rPr>
              <a:t>dispositivo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Action Script File – </a:t>
            </a:r>
            <a:r>
              <a:rPr lang="en-US" sz="1800" b="0" dirty="0" err="1" smtClean="0">
                <a:effectLst/>
              </a:rPr>
              <a:t>arquivo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voltado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para</a:t>
            </a:r>
            <a:r>
              <a:rPr lang="en-US" sz="1800" b="0" dirty="0" smtClean="0">
                <a:effectLst/>
              </a:rPr>
              <a:t> scripts do Flash, </a:t>
            </a:r>
            <a:r>
              <a:rPr lang="en-US" sz="1800" b="0" dirty="0" err="1" smtClean="0">
                <a:effectLst/>
              </a:rPr>
              <a:t>apenas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adicionando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programação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sem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imagens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objetos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ou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animações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     </a:t>
            </a:r>
            <a:r>
              <a:rPr lang="pt-BR" sz="1800" b="0" dirty="0" err="1" smtClean="0">
                <a:effectLst/>
              </a:rPr>
              <a:t>Action</a:t>
            </a:r>
            <a:r>
              <a:rPr lang="pt-BR" sz="1800" b="0" dirty="0" smtClean="0">
                <a:effectLst/>
              </a:rPr>
              <a:t> Script Communication File – funciona da mesma forma que o arquivo anterior, mas destina-se à </a:t>
            </a:r>
            <a:r>
              <a:rPr lang="pt-BR" sz="1800" b="0" dirty="0" err="1" smtClean="0">
                <a:effectLst/>
              </a:rPr>
              <a:t>aplicacões</a:t>
            </a:r>
            <a:r>
              <a:rPr lang="pt-BR" sz="1800" b="0" dirty="0" smtClean="0">
                <a:effectLst/>
              </a:rPr>
              <a:t> como chats, vídeo conferências, etc...</a:t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     Flash Java Script File – permite criar scripts que controle e auxiliem a utilização do programa e sua interação com a web e demais softwares.</a:t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/>
            </a:r>
            <a:br>
              <a:rPr lang="pt-BR" sz="1800" b="0" dirty="0" smtClean="0">
                <a:effectLst/>
              </a:rPr>
            </a:br>
            <a:r>
              <a:rPr lang="pt-BR" sz="1800" b="0" dirty="0" smtClean="0">
                <a:effectLst/>
              </a:rPr>
              <a:t>     Flash Project – um projeto Flash que pode agrupar diversos arquivos e formatos e posteriormente publicá-los no servidor que foi configurado</a:t>
            </a: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350046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Ambiente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trabalho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Bitmap Data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19</a:t>
            </a: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Manipulação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Pixels –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criação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ruídos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cria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um sprite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para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exibição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area:Sprite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Sprite();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adiciona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sprite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filme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exibição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addChild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(area);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cria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um bitmap data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bdm:BitmapData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BitmapData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(550,400,false,0xFFFF00);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cria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um bitmap a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partir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do bitmap data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imagem:Bitmap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Bitmap(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bdm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adiciona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bitmap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sprite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area.addChild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imagem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copia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bitmap " BITMAP.jpg"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bdm.draw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(BITMAP);</a:t>
            </a: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adiciona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um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clique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sprite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area.addEventListener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MouseEvent.CLICK,altera_pixels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implementação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do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altera_pixels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function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altera_pixels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evento:MouseEvent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):void {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para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0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até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20000...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for(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i:int=0;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&lt;20000;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++) {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	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obtém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pontos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randômicos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para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X e Y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valor_randomicox:int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=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Math.floor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Math.random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()*550);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valor_randomicoy:int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=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Math.floor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Math.random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()*400);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	// 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atribui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nessas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posições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um pixel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branco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do bitmap data "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bdm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"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bdm.setPixel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(valor_randomicox,valor_randomicoy,0xFFFFFF);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}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}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                                                                                                                       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5429256" y="2857496"/>
            <a:ext cx="2643206" cy="121444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Crie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um movie clip com um bitmap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dentro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insira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nome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“BITMAP” a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ele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Bitmap Data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19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Manipulação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Pixels –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efeito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zoom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cria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bitmap data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bmp:BitmapData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BitmapData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(150,150,false,0xFFFFFF);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cria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um bitmap a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partir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do bitmap data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imagem:Bitmap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Bitmap(bmp);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matriz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zoom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zoom:Matrix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Matrix();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dimensoes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matriz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zoom.scale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(2,2);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adiciona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bitmap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movieclip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interno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area_zoom.interno.addChild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imagem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adiciona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listener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para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a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foto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foto.addEventListener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Event.ENTER_FRAME,aumenta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funcao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aumentar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a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imagem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function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aumenta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evento:Event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):void {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faz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a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janela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de zoom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acompanhar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mouse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area_zoom.x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mouseX-75;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area_zoom.y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mouseY-75;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faz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conteudo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do zoom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acompanhar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mouse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zoom.tx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(75)-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mouseX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*2;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zoom.ty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(75)-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mouseY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*2;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//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atualiza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o zoom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bmp.draw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foto,zoom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};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                                                                                                                       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5429256" y="2857496"/>
            <a:ext cx="2643206" cy="121444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                                                                                                                       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Transições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com AS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20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Formas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básicas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animação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ENTER_FRAME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Usa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evento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ENTER_FRAME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executar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constantemente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tempo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entrada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de frames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função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.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Tween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função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tipo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Tween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(instânce,property,animation,posOffSet,posFinal,Nframes,SecOrFrames);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Animation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pode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ser: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Back –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estende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animação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um dos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extremos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do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movimento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ambas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Bounce –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dá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um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efeito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quicar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um dos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extremos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animação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ou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ambas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Elastic –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efeito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elasticidade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Regular –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efeito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aceleração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Strong – similar à anterior,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mas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com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efeito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mais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destacado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None –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animação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linear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EaseIn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– o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efeito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é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aplicado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no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início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animação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EaseOut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– o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efeito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é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aplicado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no final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animação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EaseInOut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– o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efeito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é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aplicado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ambas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as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extremidades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da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animação</a:t>
            </a: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Transições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com AS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20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Formas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básicas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animação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Animator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Este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tipo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utiliza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classe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Animator do AS 3.0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é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mesmo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usado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gerar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código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quando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escolhemos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opção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copiar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movimento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como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AS 3.0.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Usa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-se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também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o XML,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é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formato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texto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segue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algumas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regras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estruturais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formalizadas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tags (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marcações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‘&lt;‘ e ‘&gt;’)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determinam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hierarquia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das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informações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armazenadas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nessa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estrutura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Transições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com AS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20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Exemplos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animação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ENTER_FRAME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valorx:Number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=0;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valory:Number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=0;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mc.addEventListener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Event.ENTER_FRAME,animacao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function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animacao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evento:Event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):void {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*0.9+(400-mc.x)*0.1;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mc.x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+=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}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Animator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import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fl.motion.Animator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mc_xml:XML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&lt;Motion duration="30"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xmlns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="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fl.motion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.*"&gt;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&lt;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Keyframe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index="0"&gt;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	&lt;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tweens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&gt;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		&lt;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SimpleEase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ease="0"/&gt;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	&lt;/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tweens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&gt;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&lt;/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Keyframe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&gt;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&lt;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Keyframe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index="30"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scaleX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="2"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scaleY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="2"/&gt;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&lt;/Motion&gt;;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mc_animator:Animator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Animator(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mc_xml,mc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mc_animator.play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();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                                                                                                                       </a:t>
            </a:r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4429124" y="2571744"/>
            <a:ext cx="4286280" cy="100013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Tween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import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fl.transitions.Tween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import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fl.transitions.TweenEvent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import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fl.transitions.easing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.*;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animacao:Tween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 = new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Tween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(mc,"x",Bounce.easeOut,0,450,3,true);</a:t>
            </a: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 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Transições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com AS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20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Transições</a:t>
            </a: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outro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tipo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possível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com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transições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podem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efeitos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visuais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bastante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interessantes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elementos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seus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arquivos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tipos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animação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transições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primeiros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passos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linhas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código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timeline: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import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fl.transitions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.*;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import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fl.transitions.easing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.*;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transicao:TransitionManager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TransitionManager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imagem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Blinds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mostra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esconde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está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recebendo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transição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poucos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através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áreas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retangulares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vão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aparecendo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desaparecendo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({type:Blinds,direction:Transition.IN,duration:1,easing:Strong.easeOut,numStrips:8,dimension:1});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Fade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mostra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esconde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aumentando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diminuindo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sua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opacidade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({type:Fade,direction:Transition.IN,duration:1,easing:Strong.easeOut});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Transições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com AS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20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Fly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faz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voar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determinada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posição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até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atingir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sua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posição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original.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({type:Fly,direction:Transition.IN,duration:1,easing:Strong.easeOut,startPoint:9});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Iris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faz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aparecer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desaparecer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meio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máscara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formato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círculo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quadrado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vai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aumentando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diminuindo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({type:Iris,direction:Transition.IN,duration:1,easing:Strong.easeOut,startPoint:5,shape:Iris.CIRCLE});</a:t>
            </a:r>
          </a:p>
          <a:p>
            <a:pPr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Photo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mostra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esconde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simula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um flash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máquina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fotográfica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.</a:t>
            </a:r>
          </a:p>
          <a:p>
            <a:pPr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({type:Photo,direction:Transition.IN,duration:1,easing:Strong.easeOut});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PixelDissolve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faz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aparecer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desaparecer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através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de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quadrados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vão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aos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poucos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aparecendo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desaparecendo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.</a:t>
            </a:r>
          </a:p>
          <a:p>
            <a:pPr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({type:PixelDissolve,direction:Transition.IN,duration:1,easing:Strong.easeOut});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Rotate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rotaciona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.</a:t>
            </a:r>
          </a:p>
          <a:p>
            <a:pPr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({type:Rotate,direction:Transition.IN,duration:1,easing:Strong.easeOut,ccw:false,degrees:720});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Animações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Transições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com AS 3.0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20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Squeeze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modifica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altura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largura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({type:Squeeze,direction:Transition.IN,duration:1,easing:Strong.easeOut,dimension:0});</a:t>
            </a: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Wipe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faz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efeito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máscara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mosta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esconde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partindo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de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ponto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determinado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({type:Wipe,direction:Transition.IN,duration:1,easing:Strong.easeOut,startPoint:0});</a:t>
            </a: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Zoom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–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aumenta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diminui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transicao.startTransition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cs typeface="Arial" pitchFamily="34" charset="0"/>
              </a:rPr>
              <a:t>({type:Zoom,direction:Transition.IN,duration:1,easing:Strong.easeOut});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Interações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com o Mouse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21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Personalização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cursor –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possível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personalizar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cursor do mouse do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filme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utilizá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-lo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animações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apresentações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 Para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fazer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isso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escondemos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cursor original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fazemos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movieclip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seguir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cursor,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criando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ilusão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troca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passos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para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criação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um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exemplo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simples: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Crie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símbolo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dê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ele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nome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instância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“cursor”.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Insira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action “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cursor.startDrag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();”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timeline principal.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Insira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action “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Mouse.hide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();”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timeline principal.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Listeners – 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 listener é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responsável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observar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ocorrências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determinado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evento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ser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desde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um clique de mouse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pressionamento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teclas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ou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botões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interfaces. Entre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eventos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Mouse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temos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CLICK: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botão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pressionado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e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liberado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ainda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na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área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elemento</a:t>
            </a:r>
            <a:endParaRPr lang="en-US" sz="120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MOUSE_DOWN: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botão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mouse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pressionado</a:t>
            </a:r>
            <a:endParaRPr lang="en-US" sz="120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MOUSE_UP: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botão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mouse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liberado</a:t>
            </a:r>
            <a:endParaRPr lang="en-US" sz="120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MOUSE_OVER: cursor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sobre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elemento</a:t>
            </a:r>
            <a:endParaRPr lang="en-US" sz="120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MOUSE_OUT: cursor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sai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da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área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elemento</a:t>
            </a:r>
            <a:endParaRPr lang="en-US" sz="120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- MOUSE_MOVE: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movimentação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cursor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MOUSE_WHEEEL: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uso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botão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rolagem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mouse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DOUBLE_CLICK: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clica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duplo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e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rápido</a:t>
            </a:r>
            <a:r>
              <a:rPr lang="en-US" sz="12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no </a:t>
            </a:r>
            <a:r>
              <a:rPr lang="en-US" sz="12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elemento</a:t>
            </a:r>
            <a:endParaRPr lang="en-US" sz="1200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Arquivos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Externos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22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Importação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imagens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usando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barra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carregamento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Um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detalhe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importante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criar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barra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carregamento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é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setar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registration point à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esquerda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,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senão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barra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irá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crescer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dois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lados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Passos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para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um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exemplo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Insira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linhas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timeline: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carregar:Loader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Loader();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area.addChild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carregar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img1.addEventListener(MouseEvent.CLICK,botao1);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function botao1(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evento:MouseEvent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):void {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arquivo:URLRequest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URLRequest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(“imagem3.jpg");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carregar.load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arquivo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}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img2.addEventListener(MouseEvent.CLICK,botao2);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function botao2(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evento:MouseEvent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):void {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arquivo:URLRequest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URLRequest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(“imagem4.jpg");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carregar.load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arquivo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}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carregar.contentLoaderInfo.addEventListener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ProgressEvent.PROGRESS,progresso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function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progresso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evento:ProgressEvent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):void {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porcentagem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evento.bytesLoaded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/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evento.bytesTotal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barra.scaleX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porcentagem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}</a:t>
            </a:r>
          </a:p>
        </p:txBody>
      </p:sp>
      <p:sp>
        <p:nvSpPr>
          <p:cNvPr id="13" name="Título 1"/>
          <p:cNvSpPr txBox="1">
            <a:spLocks/>
          </p:cNvSpPr>
          <p:nvPr/>
        </p:nvSpPr>
        <p:spPr>
          <a:xfrm>
            <a:off x="6143636" y="3571876"/>
            <a:ext cx="2552720" cy="228601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pt-BR" dirty="0" smtClean="0">
                <a:solidFill>
                  <a:schemeClr val="bg1"/>
                </a:solidFill>
              </a:rPr>
              <a:t>Crie 2 botões com nomes de instância “img1” e “img2”, um </a:t>
            </a:r>
            <a:r>
              <a:rPr lang="pt-BR" dirty="0" err="1" smtClean="0">
                <a:solidFill>
                  <a:schemeClr val="bg1"/>
                </a:solidFill>
              </a:rPr>
              <a:t>movieclip</a:t>
            </a:r>
            <a:r>
              <a:rPr lang="pt-BR" dirty="0" smtClean="0">
                <a:solidFill>
                  <a:schemeClr val="bg1"/>
                </a:solidFill>
              </a:rPr>
              <a:t> base com nome de instância “</a:t>
            </a:r>
            <a:r>
              <a:rPr lang="pt-BR" dirty="0" err="1" smtClean="0">
                <a:solidFill>
                  <a:schemeClr val="bg1"/>
                </a:solidFill>
              </a:rPr>
              <a:t>area</a:t>
            </a:r>
            <a:r>
              <a:rPr lang="pt-BR" dirty="0" smtClean="0">
                <a:solidFill>
                  <a:schemeClr val="bg1"/>
                </a:solidFill>
              </a:rPr>
              <a:t>” e um </a:t>
            </a:r>
            <a:r>
              <a:rPr lang="pt-BR" dirty="0" err="1" smtClean="0">
                <a:solidFill>
                  <a:schemeClr val="bg1"/>
                </a:solidFill>
              </a:rPr>
              <a:t>movieclip</a:t>
            </a:r>
            <a:r>
              <a:rPr lang="pt-BR" dirty="0" smtClean="0">
                <a:solidFill>
                  <a:schemeClr val="bg1"/>
                </a:solidFill>
              </a:rPr>
              <a:t> em forma de barra com nome de instância “barra”.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928802"/>
            <a:ext cx="7896252" cy="357190"/>
          </a:xfrm>
        </p:spPr>
        <p:txBody>
          <a:bodyPr>
            <a:noAutofit/>
          </a:bodyPr>
          <a:lstStyle/>
          <a:p>
            <a:pPr algn="l"/>
            <a:r>
              <a:rPr lang="en-US" sz="1800" b="0" dirty="0" smtClean="0">
                <a:effectLst/>
              </a:rPr>
              <a:t># </a:t>
            </a:r>
            <a:r>
              <a:rPr lang="en-US" sz="1800" b="0" dirty="0" err="1" smtClean="0">
                <a:effectLst/>
              </a:rPr>
              <a:t>Tela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inicial</a:t>
            </a:r>
            <a:r>
              <a:rPr lang="en-US" sz="1800" b="0" dirty="0" smtClean="0">
                <a:effectLst/>
              </a:rPr>
              <a:t> (start page)</a:t>
            </a:r>
            <a:br>
              <a:rPr lang="en-US" sz="1800" b="0" dirty="0" smtClean="0">
                <a:effectLst/>
              </a:rPr>
            </a:b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350046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Ambiente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trabalho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214554"/>
            <a:ext cx="62484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Data 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Hora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23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Date: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classe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possibilita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trabalho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com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hotas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datas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Passos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para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um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exemplo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Insira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linhas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AS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na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timeline: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tempo:Timer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Timer(1000);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tempo.start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tempo.addEventListener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TimerEvent.TIMER,mostra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);</a:t>
            </a:r>
          </a:p>
          <a:p>
            <a:pPr lvl="0">
              <a:spcBef>
                <a:spcPct val="0"/>
              </a:spcBef>
              <a:defRPr/>
            </a:pPr>
            <a:endParaRPr lang="en-US" sz="1000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function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mostra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evento:TimerEvent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):void {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valores:Date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new Date();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calendario.text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valores.toString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ano:String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String(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valores.getFullYear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mes:String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String(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valores.getMonth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()+1);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dia:String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String(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valores.getDate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calendario.text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dia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+ "/" +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mes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+ "/" +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ano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hora:String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String(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valores.getHours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minuto:String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String(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valores.getMinutes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var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segundo:String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String(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valores.getSeconds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());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	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horario.text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=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hora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+ ":" +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minuto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 + ":" + </a:t>
            </a:r>
            <a:r>
              <a:rPr lang="en-US" sz="1000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segundo</a:t>
            </a: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;</a:t>
            </a:r>
          </a:p>
          <a:p>
            <a:pPr lvl="0">
              <a:spcBef>
                <a:spcPct val="0"/>
              </a:spcBef>
              <a:defRPr/>
            </a:pPr>
            <a:r>
              <a:rPr lang="en-US" sz="1000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Arial" pitchFamily="34" charset="0"/>
                <a:ea typeface="+mj-ea"/>
                <a:cs typeface="Arial" pitchFamily="34" charset="0"/>
              </a:rPr>
              <a:t>}</a:t>
            </a:r>
          </a:p>
        </p:txBody>
      </p:sp>
      <p:sp>
        <p:nvSpPr>
          <p:cNvPr id="12" name="Título 1"/>
          <p:cNvSpPr txBox="1">
            <a:spLocks/>
          </p:cNvSpPr>
          <p:nvPr/>
        </p:nvSpPr>
        <p:spPr>
          <a:xfrm>
            <a:off x="5715008" y="3000372"/>
            <a:ext cx="2552720" cy="928694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>
              <a:spcBef>
                <a:spcPct val="0"/>
              </a:spcBef>
              <a:defRPr/>
            </a:pPr>
            <a:r>
              <a:rPr lang="pt-BR" dirty="0" smtClean="0">
                <a:solidFill>
                  <a:schemeClr val="bg1"/>
                </a:solidFill>
              </a:rPr>
              <a:t>Crie 2 </a:t>
            </a:r>
            <a:r>
              <a:rPr lang="pt-BR" dirty="0" err="1" smtClean="0">
                <a:solidFill>
                  <a:schemeClr val="bg1"/>
                </a:solidFill>
              </a:rPr>
              <a:t>textFields</a:t>
            </a:r>
            <a:r>
              <a:rPr lang="pt-BR" dirty="0" smtClean="0">
                <a:solidFill>
                  <a:schemeClr val="bg1"/>
                </a:solidFill>
              </a:rPr>
              <a:t> com nomes de instâncias “</a:t>
            </a:r>
            <a:r>
              <a:rPr lang="pt-BR" dirty="0" err="1" smtClean="0">
                <a:solidFill>
                  <a:schemeClr val="bg1"/>
                </a:solidFill>
              </a:rPr>
              <a:t>calendario</a:t>
            </a:r>
            <a:r>
              <a:rPr lang="pt-BR" dirty="0" smtClean="0">
                <a:solidFill>
                  <a:schemeClr val="bg1"/>
                </a:solidFill>
              </a:rPr>
              <a:t>” e “</a:t>
            </a:r>
            <a:r>
              <a:rPr lang="pt-BR" dirty="0" err="1" smtClean="0">
                <a:solidFill>
                  <a:schemeClr val="bg1"/>
                </a:solidFill>
              </a:rPr>
              <a:t>horario</a:t>
            </a:r>
            <a:r>
              <a:rPr lang="pt-BR" dirty="0" smtClean="0">
                <a:solidFill>
                  <a:schemeClr val="bg1"/>
                </a:solidFill>
              </a:rPr>
              <a:t>”.</a:t>
            </a: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286256"/>
            <a:ext cx="2504400" cy="200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Texto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24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80996" y="2000240"/>
            <a:ext cx="8062970" cy="442915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Um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fatores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criam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uma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interatividade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maior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filme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Flash é a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possibilidade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da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manipulação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dos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textos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existam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no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filme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endParaRPr lang="en-US" b="1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Tipos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texto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Estático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textos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não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alteram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durante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filme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Dinâmico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textos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que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podem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se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alterar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durante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o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filme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Input: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textos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entrada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buFontTx/>
              <a:buChar char="-"/>
              <a:defRPr/>
            </a:pP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Algumas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propriedades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e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métodos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interessantes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do </a:t>
            </a:r>
            <a:r>
              <a:rPr lang="en-US" b="1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texto</a:t>
            </a:r>
            <a:r>
              <a:rPr lang="en-US" b="1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: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- length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-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charAt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- substring</a:t>
            </a:r>
          </a:p>
          <a:p>
            <a:pPr lvl="0">
              <a:spcBef>
                <a:spcPct val="0"/>
              </a:spcBef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-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toUpperCase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 &amp;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Arial" pitchFamily="34" charset="0"/>
              </a:rPr>
              <a:t>toLowerCase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5643578"/>
            <a:ext cx="3714776" cy="86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2143116"/>
            <a:ext cx="7896252" cy="357190"/>
          </a:xfrm>
        </p:spPr>
        <p:txBody>
          <a:bodyPr>
            <a:noAutofit/>
          </a:bodyPr>
          <a:lstStyle/>
          <a:p>
            <a:pPr algn="l"/>
            <a:r>
              <a:rPr lang="en-US" sz="1800" b="0" dirty="0" smtClean="0">
                <a:effectLst/>
              </a:rPr>
              <a:t># Layout do </a:t>
            </a:r>
            <a:r>
              <a:rPr lang="en-US" sz="1800" b="0" dirty="0" err="1" smtClean="0">
                <a:effectLst/>
              </a:rPr>
              <a:t>programa</a:t>
            </a:r>
            <a:r>
              <a:rPr lang="en-US" sz="1800" b="0" dirty="0" smtClean="0">
                <a:effectLst/>
              </a:rPr>
              <a:t> (</a:t>
            </a:r>
            <a:r>
              <a:rPr lang="en-US" sz="1800" b="0" dirty="0" err="1" smtClean="0">
                <a:effectLst/>
              </a:rPr>
              <a:t>melhor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aproveitamento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da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área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trabalho</a:t>
            </a:r>
            <a:r>
              <a:rPr lang="en-US" sz="1800" b="0" dirty="0" smtClean="0">
                <a:effectLst/>
              </a:rPr>
              <a:t> – 1024x768 </a:t>
            </a:r>
            <a:r>
              <a:rPr lang="en-US" sz="1800" b="0" dirty="0" err="1" smtClean="0">
                <a:effectLst/>
              </a:rPr>
              <a:t>px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350046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Ambiente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de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trabalho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2643182"/>
            <a:ext cx="6000792" cy="361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571472" y="5786454"/>
            <a:ext cx="2143140" cy="28575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Outros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painéis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Cores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Swatches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Biblioteca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Propriedades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Componentes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Action Scripts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Output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Ferramentas</a:t>
            </a:r>
            <a:endParaRPr lang="en-US" dirty="0" smtClean="0">
              <a:solidFill>
                <a:schemeClr val="accent3">
                  <a:tint val="90000"/>
                  <a:satMod val="120000"/>
                </a:schemeClr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Filtros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Etc…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2285992"/>
            <a:ext cx="4324352" cy="4143404"/>
          </a:xfrm>
        </p:spPr>
        <p:txBody>
          <a:bodyPr anchor="t">
            <a:noAutofit/>
          </a:bodyPr>
          <a:lstStyle/>
          <a:p>
            <a:pPr algn="l"/>
            <a:r>
              <a:rPr lang="en-US" sz="1800" b="0" dirty="0" err="1" smtClean="0">
                <a:effectLst/>
              </a:rPr>
              <a:t>Nas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preferências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podemos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configurar</a:t>
            </a:r>
            <a:r>
              <a:rPr lang="en-US" sz="1800" b="0" dirty="0" smtClean="0">
                <a:effectLst/>
              </a:rPr>
              <a:t>: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Gerais</a:t>
            </a:r>
            <a:r>
              <a:rPr lang="en-US" sz="1800" b="0" dirty="0" smtClean="0">
                <a:effectLst/>
              </a:rPr>
              <a:t> (</a:t>
            </a:r>
            <a:r>
              <a:rPr lang="en-US" sz="1800" b="0" dirty="0" err="1" smtClean="0">
                <a:effectLst/>
              </a:rPr>
              <a:t>configurações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gerais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abertura</a:t>
            </a:r>
            <a:r>
              <a:rPr lang="en-US" sz="1800" b="0" dirty="0" smtClean="0">
                <a:effectLst/>
              </a:rPr>
              <a:t> do </a:t>
            </a:r>
            <a:r>
              <a:rPr lang="en-US" sz="1800" b="0" dirty="0" err="1" smtClean="0">
                <a:effectLst/>
              </a:rPr>
              <a:t>programa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Action Script (</a:t>
            </a:r>
            <a:r>
              <a:rPr lang="en-US" sz="1800" b="0" dirty="0" err="1" smtClean="0">
                <a:effectLst/>
              </a:rPr>
              <a:t>fontes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espaçamentos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codehits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métodos</a:t>
            </a:r>
            <a:r>
              <a:rPr lang="en-US" sz="1800" b="0" dirty="0" smtClean="0">
                <a:effectLst/>
              </a:rPr>
              <a:t> de encoding)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Autoformatação</a:t>
            </a:r>
            <a:r>
              <a:rPr lang="en-US" sz="1800" b="0" dirty="0" smtClean="0">
                <a:effectLst/>
              </a:rPr>
              <a:t> (</a:t>
            </a:r>
            <a:r>
              <a:rPr lang="en-US" sz="1800" b="0" dirty="0" err="1" smtClean="0">
                <a:effectLst/>
              </a:rPr>
              <a:t>identação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edição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Clipboard (</a:t>
            </a:r>
            <a:r>
              <a:rPr lang="en-US" sz="1800" b="0" dirty="0" err="1" smtClean="0">
                <a:effectLst/>
              </a:rPr>
              <a:t>cópias</a:t>
            </a:r>
            <a:r>
              <a:rPr lang="en-US" sz="1800" b="0" dirty="0" smtClean="0">
                <a:effectLst/>
              </a:rPr>
              <a:t> e </a:t>
            </a:r>
            <a:r>
              <a:rPr lang="en-US" sz="1800" b="0" dirty="0" err="1" smtClean="0">
                <a:effectLst/>
              </a:rPr>
              <a:t>colagens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Drawings (</a:t>
            </a:r>
            <a:r>
              <a:rPr lang="en-US" sz="1800" b="0" dirty="0" err="1" smtClean="0">
                <a:effectLst/>
              </a:rPr>
              <a:t>desenhos</a:t>
            </a:r>
            <a:r>
              <a:rPr lang="en-US" sz="1800" b="0" dirty="0" smtClean="0">
                <a:effectLst/>
              </a:rPr>
              <a:t> à </a:t>
            </a:r>
            <a:r>
              <a:rPr lang="en-US" sz="1800" b="0" dirty="0" err="1" smtClean="0">
                <a:effectLst/>
              </a:rPr>
              <a:t>caneta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Textos</a:t>
            </a:r>
            <a:r>
              <a:rPr lang="en-US" sz="1800" b="0" dirty="0" smtClean="0">
                <a:effectLst/>
              </a:rPr>
              <a:t> (</a:t>
            </a:r>
            <a:r>
              <a:rPr lang="en-US" sz="1800" b="0" dirty="0" err="1" smtClean="0">
                <a:effectLst/>
              </a:rPr>
              <a:t>preferências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texto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Avisos</a:t>
            </a:r>
            <a:r>
              <a:rPr lang="en-US" sz="1800" b="0" dirty="0" smtClean="0">
                <a:effectLst/>
              </a:rPr>
              <a:t> (</a:t>
            </a:r>
            <a:r>
              <a:rPr lang="en-US" sz="1800" b="0" dirty="0" err="1" smtClean="0">
                <a:effectLst/>
              </a:rPr>
              <a:t>eventos</a:t>
            </a:r>
            <a:r>
              <a:rPr lang="en-US" sz="1800" b="0" dirty="0" smtClean="0">
                <a:effectLst/>
              </a:rPr>
              <a:t> dos </a:t>
            </a:r>
            <a:r>
              <a:rPr lang="en-US" sz="1800" b="0" dirty="0" err="1" smtClean="0">
                <a:effectLst/>
              </a:rPr>
              <a:t>avisos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Importações</a:t>
            </a:r>
            <a:r>
              <a:rPr lang="en-US" sz="1800" b="0" dirty="0" smtClean="0">
                <a:effectLst/>
              </a:rPr>
              <a:t> do Photoshop (</a:t>
            </a:r>
            <a:r>
              <a:rPr lang="en-US" sz="1800" b="0" dirty="0" err="1" smtClean="0">
                <a:effectLst/>
              </a:rPr>
              <a:t>preferências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importação</a:t>
            </a:r>
            <a:r>
              <a:rPr lang="en-US" sz="1800" b="0" dirty="0" smtClean="0">
                <a:effectLst/>
              </a:rPr>
              <a:t>)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Importações</a:t>
            </a:r>
            <a:r>
              <a:rPr lang="en-US" sz="1800" b="0" dirty="0" smtClean="0">
                <a:effectLst/>
              </a:rPr>
              <a:t> do </a:t>
            </a:r>
            <a:r>
              <a:rPr lang="en-US" sz="1800" b="0" dirty="0" err="1" smtClean="0">
                <a:effectLst/>
              </a:rPr>
              <a:t>Ilustrator</a:t>
            </a:r>
            <a:r>
              <a:rPr lang="en-US" sz="1800" b="0" dirty="0" smtClean="0">
                <a:effectLst/>
              </a:rPr>
              <a:t> (</a:t>
            </a:r>
            <a:r>
              <a:rPr lang="en-US" sz="1800" b="0" dirty="0" err="1" smtClean="0">
                <a:effectLst/>
              </a:rPr>
              <a:t>preferências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importação</a:t>
            </a:r>
            <a:r>
              <a:rPr lang="en-US" sz="1800" b="0" dirty="0" smtClean="0">
                <a:effectLst/>
              </a:rPr>
              <a:t>)</a:t>
            </a: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Configurações</a:t>
            </a:r>
            <a:r>
              <a:rPr lang="en-US" sz="28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rPr>
              <a:t> 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preferências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704789"/>
            <a:ext cx="3249777" cy="381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ítulo 1"/>
          <p:cNvSpPr txBox="1">
            <a:spLocks/>
          </p:cNvSpPr>
          <p:nvPr/>
        </p:nvSpPr>
        <p:spPr>
          <a:xfrm>
            <a:off x="5143504" y="2285992"/>
            <a:ext cx="3714776" cy="28577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Preferências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(Ctrl + U,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Editar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-&gt;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preferências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pt-BR" sz="16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3824286" cy="4143404"/>
          </a:xfrm>
        </p:spPr>
        <p:txBody>
          <a:bodyPr anchor="t">
            <a:noAutofit/>
          </a:bodyPr>
          <a:lstStyle/>
          <a:p>
            <a:pPr algn="l"/>
            <a:r>
              <a:rPr lang="en-US" sz="1800" b="0" dirty="0" smtClean="0">
                <a:effectLst/>
              </a:rPr>
              <a:t>É </a:t>
            </a:r>
            <a:r>
              <a:rPr lang="en-US" sz="1800" b="0" dirty="0" err="1" smtClean="0">
                <a:effectLst/>
              </a:rPr>
              <a:t>possível</a:t>
            </a:r>
            <a:r>
              <a:rPr lang="en-US" sz="1800" b="0" dirty="0" smtClean="0">
                <a:effectLst/>
              </a:rPr>
              <a:t> </a:t>
            </a:r>
            <a:r>
              <a:rPr lang="en-US" sz="1800" b="0" dirty="0" err="1" smtClean="0">
                <a:effectLst/>
              </a:rPr>
              <a:t>editar</a:t>
            </a:r>
            <a:r>
              <a:rPr lang="en-US" sz="1800" b="0" dirty="0" smtClean="0">
                <a:effectLst/>
              </a:rPr>
              <a:t> as </a:t>
            </a:r>
            <a:r>
              <a:rPr lang="en-US" sz="1800" b="0" dirty="0" err="1" smtClean="0">
                <a:effectLst/>
              </a:rPr>
              <a:t>teclas</a:t>
            </a:r>
            <a:r>
              <a:rPr lang="en-US" sz="1800" b="0" dirty="0" smtClean="0">
                <a:effectLst/>
              </a:rPr>
              <a:t> de </a:t>
            </a:r>
            <a:r>
              <a:rPr lang="en-US" sz="1800" b="0" dirty="0" err="1" smtClean="0">
                <a:effectLst/>
              </a:rPr>
              <a:t>atalho</a:t>
            </a:r>
            <a:r>
              <a:rPr lang="en-US" sz="1800" b="0" dirty="0" smtClean="0">
                <a:effectLst/>
              </a:rPr>
              <a:t>, </a:t>
            </a:r>
            <a:r>
              <a:rPr lang="en-US" sz="1800" b="0" dirty="0" err="1" smtClean="0">
                <a:effectLst/>
              </a:rPr>
              <a:t>sendo</a:t>
            </a:r>
            <a:r>
              <a:rPr lang="en-US" sz="1800" b="0" dirty="0" smtClean="0">
                <a:effectLst/>
              </a:rPr>
              <a:t> as </a:t>
            </a:r>
            <a:r>
              <a:rPr lang="en-US" sz="1800" b="0" dirty="0" err="1" smtClean="0">
                <a:effectLst/>
              </a:rPr>
              <a:t>opções</a:t>
            </a:r>
            <a:r>
              <a:rPr lang="en-US" sz="1800" b="0" dirty="0" smtClean="0">
                <a:effectLst/>
              </a:rPr>
              <a:t> as </a:t>
            </a:r>
            <a:r>
              <a:rPr lang="en-US" sz="1800" b="0" dirty="0" err="1" smtClean="0">
                <a:effectLst/>
              </a:rPr>
              <a:t>seguintes</a:t>
            </a:r>
            <a:r>
              <a:rPr lang="en-US" sz="1800" b="0" dirty="0" smtClean="0">
                <a:effectLst/>
              </a:rPr>
              <a:t>: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Arquivos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Edição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Visão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Inserção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Modificação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Texto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Comandos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Controles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Debugs</a:t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Janelas</a:t>
            </a:r>
            <a:r>
              <a:rPr lang="en-US" sz="1800" b="0" dirty="0" smtClean="0">
                <a:effectLst/>
              </a:rPr>
              <a:t/>
            </a:r>
            <a:br>
              <a:rPr lang="en-US" sz="1800" b="0" dirty="0" smtClean="0">
                <a:effectLst/>
              </a:rPr>
            </a:br>
            <a:r>
              <a:rPr lang="en-US" sz="1800" b="0" dirty="0" smtClean="0">
                <a:effectLst/>
              </a:rPr>
              <a:t>- </a:t>
            </a:r>
            <a:r>
              <a:rPr lang="en-US" sz="1800" b="0" dirty="0" err="1" smtClean="0">
                <a:effectLst/>
              </a:rPr>
              <a:t>Ajuda</a:t>
            </a:r>
            <a:endParaRPr lang="pt-BR" sz="1800" b="0" dirty="0">
              <a:effectLst/>
            </a:endParaRPr>
          </a:p>
        </p:txBody>
      </p:sp>
      <p:pic>
        <p:nvPicPr>
          <p:cNvPr id="6" name="Imagem 5" descr="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29520" y="1352642"/>
            <a:ext cx="1571604" cy="504722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6143636" y="916528"/>
            <a:ext cx="2816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FCT - </a:t>
            </a:r>
            <a:r>
              <a:rPr lang="en-US" dirty="0" err="1" smtClean="0"/>
              <a:t>Presidente</a:t>
            </a:r>
            <a:r>
              <a:rPr lang="en-US" dirty="0" smtClean="0"/>
              <a:t> </a:t>
            </a:r>
            <a:r>
              <a:rPr lang="en-US" dirty="0" err="1" smtClean="0"/>
              <a:t>Prudente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0" y="6488668"/>
            <a:ext cx="1607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Seccomp 2008</a:t>
            </a:r>
            <a:endParaRPr lang="pt-BR" dirty="0"/>
          </a:p>
        </p:txBody>
      </p:sp>
      <p:sp>
        <p:nvSpPr>
          <p:cNvPr id="10" name="Título 1"/>
          <p:cNvSpPr txBox="1">
            <a:spLocks/>
          </p:cNvSpPr>
          <p:nvPr/>
        </p:nvSpPr>
        <p:spPr>
          <a:xfrm>
            <a:off x="500034" y="1357298"/>
            <a:ext cx="6715172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Atalhos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76210" y="214290"/>
            <a:ext cx="2466964" cy="35719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</a:t>
            </a:r>
            <a:endParaRPr kumimoji="0" lang="pt-BR" sz="28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562220"/>
            <a:ext cx="3516199" cy="377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ítulo 1"/>
          <p:cNvSpPr txBox="1">
            <a:spLocks/>
          </p:cNvSpPr>
          <p:nvPr/>
        </p:nvSpPr>
        <p:spPr>
          <a:xfrm>
            <a:off x="5786446" y="2214554"/>
            <a:ext cx="2314564" cy="347666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t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Editar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-&gt;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teclas</a:t>
            </a:r>
            <a:r>
              <a:rPr lang="en-US" dirty="0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 de </a:t>
            </a:r>
            <a:r>
              <a:rPr lang="en-US" dirty="0" err="1" smtClean="0">
                <a:solidFill>
                  <a:schemeClr val="accent3">
                    <a:tint val="90000"/>
                    <a:satMod val="120000"/>
                  </a:schemeClr>
                </a:solidFill>
                <a:latin typeface="+mj-lt"/>
                <a:ea typeface="+mj-ea"/>
                <a:cs typeface="+mj-cs"/>
              </a:rPr>
              <a:t>atalho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Personalizada 1">
      <a:dk1>
        <a:srgbClr val="FF0000"/>
      </a:dk1>
      <a:lt1>
        <a:srgbClr val="000000"/>
      </a:lt1>
      <a:dk2>
        <a:srgbClr val="FFFFFF"/>
      </a:dk2>
      <a:lt2>
        <a:srgbClr val="C00000"/>
      </a:lt2>
      <a:accent1>
        <a:srgbClr val="FF0000"/>
      </a:accent1>
      <a:accent2>
        <a:srgbClr val="FFFFFF"/>
      </a:accent2>
      <a:accent3>
        <a:srgbClr val="C00000"/>
      </a:accent3>
      <a:accent4>
        <a:srgbClr val="FF0000"/>
      </a:accent4>
      <a:accent5>
        <a:srgbClr val="000000"/>
      </a:accent5>
      <a:accent6>
        <a:srgbClr val="FF0000"/>
      </a:accent6>
      <a:hlink>
        <a:srgbClr val="0F6FC6"/>
      </a:hlink>
      <a:folHlink>
        <a:srgbClr val="7030A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1649</TotalTime>
  <Words>4545</Words>
  <Application>Microsoft Office PowerPoint</Application>
  <PresentationFormat>Apresentação na tela (4:3)</PresentationFormat>
  <Paragraphs>905</Paragraphs>
  <Slides>61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61</vt:i4>
      </vt:variant>
    </vt:vector>
  </HeadingPairs>
  <TitlesOfParts>
    <vt:vector size="62" baseType="lpstr">
      <vt:lpstr>Fluxo</vt:lpstr>
      <vt:lpstr>Minicurso Adobe Flash CS3  Introdução </vt:lpstr>
      <vt:lpstr>01 Introdução 02 Ambiente de trabalho 03 Configurações e atalhos 04 Criações gráficas 05 Organizações 06 Animações 07 Interpolações 08 Animando formas 09 Trajetos 10 Biblioteca 11 Botões 12 Efeitos de timeline 13 Importações 14 Action Script 15 Máscaras</vt:lpstr>
      <vt:lpstr># História      Animações para WEB inicialmente eram feitas com GIF’s animados      FutureSplash propõem a animação vetorial      Dificuldade inicial era a necessidade de plugins, mas o número de usuários cresce tanto que plugins deixam de ser problema  # Diferenças entre imagem vetorial e bitmaps      Bitmaps são imagens geradas a partir de pontos pré-definidos (alta qualidade, mas é muito pesada e perde qualidade com redimensionalização)      Vetoriais são imagens geradas a partir de fórmulas matemáticas (qualidade média, não perde a qualidade ao redimensionar e é muito leve)  # Os arquivo .fla e .swf      Arquivos FLA são os editáveis do programa. São maiores por conter informações relativas à edição      Arquivos SWF são arquivos gerados por exportações do programa. Não são editáveis e podem ser importados para um novo filme.</vt:lpstr>
      <vt:lpstr># Interface mais aprimorada e prática - melhor design do flash 8 para o CS3  # emulação mais perfeita de aplicacões flash lite através do Adobe Device Central, um device de integração dos programas do Creative Suit  # Nova  versão do Action Script, a 3.0 – maior orientação à objetos  # Cópia de animações e filtros como AS 3.0 - de um objeto para qualquer outro objeto da linha do tempo  # Importação de arquivos do Photoshop CS3 e Ilustrator  # Novas ferramentas de desenho – primitivas de retângulo e primitivas oval  # Novos modelos de HTML para utilizar na exportação – janela dos Templates de exportação com uma maior gama de opções</vt:lpstr>
      <vt:lpstr># Tela inicial (start page)      Flash File – novo documento básico do flash (versões de AS2.0 e AS3.0)       Flash File Mobile – compatibilidade para flash lite, abrindo o Adobe Device  Central para configurações de modelo do dispositivo       Action Script File – arquivo voltado para scripts do Flash, apenas adicionando programação, sem imagens, objetos ou animações       Action Script Communication File – funciona da mesma forma que o arquivo anterior, mas destina-se à aplicacões como chats, vídeo conferências, etc...       Flash Java Script File – permite criar scripts que controle e auxiliem a utilização do programa e sua interação com a web e demais softwares.       Flash Project – um projeto Flash que pode agrupar diversos arquivos e formatos e posteriormente publicá-los no servidor que foi configurado</vt:lpstr>
      <vt:lpstr># Tela inicial (start page) </vt:lpstr>
      <vt:lpstr># Layout do programa (melhor aproveitamento da área de trabalho – 1024x768 px) </vt:lpstr>
      <vt:lpstr>Nas preferências, podemos configurar:  - Gerais (configurações gerais de abertura do programa) - Action Script (fontes, espaçamentos, codehits e métodos de encoding) - Autoformatação (identação e edição) - Clipboard (cópias e colagens) - Drawings (desenhos à caneta) - Textos (preferências de texto) - Avisos (eventos dos avisos) - Importações do Photoshop (preferências de importação) - Importações do Ilustrator (preferências de importação)</vt:lpstr>
      <vt:lpstr>É possível editar as teclas de atalho, sendo as opções as seguintes:  - Arquivos - Edição - Visão - Inserção - Modificação - Texto - Comandos - Controles - Debugs - Janelas - Ajuda</vt:lpstr>
      <vt:lpstr> - pam - lupa - cor do contorno - cor do preenchimento - preto/branco - inverter cores - sem cores </vt:lpstr>
      <vt:lpstr>Ordem de Empilhamento: Uma vez que se tenha vários elementos, podemos alterar a ordem em que eles aparecem, trazendo-os para frente ou mandando-os para trás. Para alterar a ordem, clique no(s) elemento(s) que se deseja trabalhar e em seguida: Modify -&gt; Arrange +  Bring to Front – trás o elemento para frente de todos os outros Bring Forward – trás o elemento uma posição acima Send Backward – manda o elemento uma posição abaixo Send to Back – manda o elemento para baixo de todos os outros Lock – trava o elemento Unlock All – destrava todos os elementos</vt:lpstr>
      <vt:lpstr>Camadas Apesar das facilidades de organização propiciadas pela opção de agrupagem, em muitos casos ainda não será eficiente a gerência de organização. Para resolver isso, trabalha-se também com as Camadas. </vt:lpstr>
      <vt:lpstr>As camadas podem ser analogamente comparadas a folhas de acetato, cada uma sobreposta sobre a outra, com seus próprios desenhos e características e que, no final, são juntadas a fim de se formar o desenho.  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</vt:vector>
  </TitlesOfParts>
  <Company>n/d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Minicurso - Flash CS3</dc:title>
  <dc:creator>Marcelo Tomio Hama</dc:creator>
  <cp:lastModifiedBy>Marcelo Tomio Hama</cp:lastModifiedBy>
  <cp:revision>201</cp:revision>
  <dcterms:created xsi:type="dcterms:W3CDTF">2008-09-22T05:30:36Z</dcterms:created>
  <dcterms:modified xsi:type="dcterms:W3CDTF">2008-10-21T20:38:50Z</dcterms:modified>
</cp:coreProperties>
</file>